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0"/>
  </p:notesMasterIdLst>
  <p:sldIdLst>
    <p:sldId id="349" r:id="rId2"/>
    <p:sldId id="321" r:id="rId3"/>
    <p:sldId id="322" r:id="rId4"/>
    <p:sldId id="323" r:id="rId5"/>
    <p:sldId id="324" r:id="rId6"/>
    <p:sldId id="325" r:id="rId7"/>
    <p:sldId id="327" r:id="rId8"/>
    <p:sldId id="328" r:id="rId9"/>
    <p:sldId id="329" r:id="rId10"/>
    <p:sldId id="330" r:id="rId11"/>
    <p:sldId id="331" r:id="rId12"/>
    <p:sldId id="334" r:id="rId13"/>
    <p:sldId id="335" r:id="rId14"/>
    <p:sldId id="332" r:id="rId15"/>
    <p:sldId id="336" r:id="rId16"/>
    <p:sldId id="337" r:id="rId17"/>
    <p:sldId id="338" r:id="rId18"/>
    <p:sldId id="339" r:id="rId19"/>
    <p:sldId id="340" r:id="rId20"/>
    <p:sldId id="342" r:id="rId21"/>
    <p:sldId id="341" r:id="rId22"/>
    <p:sldId id="343" r:id="rId23"/>
    <p:sldId id="345" r:id="rId24"/>
    <p:sldId id="344" r:id="rId25"/>
    <p:sldId id="347" r:id="rId26"/>
    <p:sldId id="348" r:id="rId27"/>
    <p:sldId id="350" r:id="rId28"/>
    <p:sldId id="351" r:id="rId29"/>
    <p:sldId id="352" r:id="rId30"/>
    <p:sldId id="353" r:id="rId31"/>
    <p:sldId id="354" r:id="rId32"/>
    <p:sldId id="355" r:id="rId33"/>
    <p:sldId id="356" r:id="rId34"/>
    <p:sldId id="357" r:id="rId35"/>
    <p:sldId id="358" r:id="rId36"/>
    <p:sldId id="359" r:id="rId37"/>
    <p:sldId id="360" r:id="rId38"/>
    <p:sldId id="361" r:id="rId39"/>
    <p:sldId id="362" r:id="rId40"/>
    <p:sldId id="363" r:id="rId41"/>
    <p:sldId id="364" r:id="rId42"/>
    <p:sldId id="365" r:id="rId43"/>
    <p:sldId id="366" r:id="rId44"/>
    <p:sldId id="367" r:id="rId45"/>
    <p:sldId id="368" r:id="rId46"/>
    <p:sldId id="369" r:id="rId47"/>
    <p:sldId id="370" r:id="rId48"/>
    <p:sldId id="371" r:id="rId49"/>
    <p:sldId id="372" r:id="rId50"/>
    <p:sldId id="373" r:id="rId51"/>
    <p:sldId id="374" r:id="rId52"/>
    <p:sldId id="375" r:id="rId53"/>
    <p:sldId id="376" r:id="rId54"/>
    <p:sldId id="377" r:id="rId55"/>
    <p:sldId id="378" r:id="rId56"/>
    <p:sldId id="379" r:id="rId57"/>
    <p:sldId id="380" r:id="rId58"/>
    <p:sldId id="381" r:id="rId59"/>
    <p:sldId id="382" r:id="rId60"/>
    <p:sldId id="383" r:id="rId61"/>
    <p:sldId id="384" r:id="rId62"/>
    <p:sldId id="385" r:id="rId63"/>
    <p:sldId id="386" r:id="rId64"/>
    <p:sldId id="387" r:id="rId65"/>
    <p:sldId id="388" r:id="rId66"/>
    <p:sldId id="389" r:id="rId67"/>
    <p:sldId id="390" r:id="rId68"/>
    <p:sldId id="391" r:id="rId69"/>
    <p:sldId id="392" r:id="rId70"/>
    <p:sldId id="393" r:id="rId71"/>
    <p:sldId id="394" r:id="rId72"/>
    <p:sldId id="395" r:id="rId73"/>
    <p:sldId id="396" r:id="rId74"/>
    <p:sldId id="397" r:id="rId75"/>
    <p:sldId id="398" r:id="rId76"/>
    <p:sldId id="399" r:id="rId77"/>
    <p:sldId id="400" r:id="rId78"/>
    <p:sldId id="401" r:id="rId79"/>
    <p:sldId id="402" r:id="rId80"/>
    <p:sldId id="403" r:id="rId81"/>
    <p:sldId id="404" r:id="rId82"/>
    <p:sldId id="405" r:id="rId83"/>
    <p:sldId id="406" r:id="rId84"/>
    <p:sldId id="407" r:id="rId85"/>
    <p:sldId id="408" r:id="rId86"/>
    <p:sldId id="409" r:id="rId87"/>
    <p:sldId id="410" r:id="rId88"/>
    <p:sldId id="411" r:id="rId8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A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87" autoAdjust="0"/>
    <p:restoredTop sz="94646" autoAdjust="0"/>
  </p:normalViewPr>
  <p:slideViewPr>
    <p:cSldViewPr>
      <p:cViewPr varScale="1">
        <p:scale>
          <a:sx n="74" d="100"/>
          <a:sy n="74" d="100"/>
        </p:scale>
        <p:origin x="356" y="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6.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3.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8.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4.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1.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5.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4.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6.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6.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7.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4.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7.emf"/></Relationships>
</file>

<file path=ppt/drawings/_rels/vmlDrawing7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6.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8.emf"/></Relationships>
</file>

<file path=ppt/drawings/_rels/vmlDrawing8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86BDC7-26E3-420D-A945-59194FC2BC58}" type="datetimeFigureOut">
              <a:rPr lang="en-US" smtClean="0"/>
              <a:pPr/>
              <a:t>4/5/2022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FDD9CA-56D5-4E13-B578-CCBA65AFA82A}" type="slidenum">
              <a:rPr lang="en-US" smtClean="0"/>
              <a:pPr/>
              <a:t>‹#›</a:t>
            </a:fld>
            <a:endParaRPr lang="en-US"/>
          </a:p>
        </p:txBody>
      </p:sp>
    </p:spTree>
    <p:extLst>
      <p:ext uri="{BB962C8B-B14F-4D97-AF65-F5344CB8AC3E}">
        <p14:creationId xmlns:p14="http://schemas.microsoft.com/office/powerpoint/2010/main" val="1029786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9FD7A8C-1BA4-410D-B1FC-A590C9D4EE12}" type="datetimeFigureOut">
              <a:rPr lang="en-US" smtClean="0"/>
              <a:pPr/>
              <a:t>4/5/2022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9FD7A8C-1BA4-410D-B1FC-A590C9D4EE12}" type="datetimeFigureOut">
              <a:rPr lang="en-US" smtClean="0"/>
              <a:pPr/>
              <a:t>4/5/2022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9FD7A8C-1BA4-410D-B1FC-A590C9D4EE12}" type="datetimeFigureOut">
              <a:rPr lang="en-US" smtClean="0"/>
              <a:pPr/>
              <a:t>4/5/2022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9FD7A8C-1BA4-410D-B1FC-A590C9D4EE12}" type="datetimeFigureOut">
              <a:rPr lang="en-US" smtClean="0"/>
              <a:pPr/>
              <a:t>4/5/2022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FD7A8C-1BA4-410D-B1FC-A590C9D4EE12}" type="datetimeFigureOut">
              <a:rPr lang="en-US" smtClean="0"/>
              <a:pPr/>
              <a:t>4/5/2022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9FD7A8C-1BA4-410D-B1FC-A590C9D4EE12}" type="datetimeFigureOut">
              <a:rPr lang="en-US" smtClean="0"/>
              <a:pPr/>
              <a:t>4/5/2022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9FD7A8C-1BA4-410D-B1FC-A590C9D4EE12}" type="datetimeFigureOut">
              <a:rPr lang="en-US" smtClean="0"/>
              <a:pPr/>
              <a:t>4/5/2022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9FD7A8C-1BA4-410D-B1FC-A590C9D4EE12}" type="datetimeFigureOut">
              <a:rPr lang="en-US" smtClean="0"/>
              <a:pPr/>
              <a:t>4/5/2022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FD7A8C-1BA4-410D-B1FC-A590C9D4EE12}" type="datetimeFigureOut">
              <a:rPr lang="en-US" smtClean="0"/>
              <a:pPr/>
              <a:t>4/5/2022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FD7A8C-1BA4-410D-B1FC-A590C9D4EE12}" type="datetimeFigureOut">
              <a:rPr lang="en-US" smtClean="0"/>
              <a:pPr/>
              <a:t>4/5/2022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FD7A8C-1BA4-410D-B1FC-A590C9D4EE12}" type="datetimeFigureOut">
              <a:rPr lang="en-US" smtClean="0"/>
              <a:pPr/>
              <a:t>4/5/2022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FD7A8C-1BA4-410D-B1FC-A590C9D4EE12}" type="datetimeFigureOut">
              <a:rPr lang="en-US" smtClean="0"/>
              <a:pPr/>
              <a:t>4/5/2022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D3AB53-4A3B-4B78-AFD2-1A2EB0A42A5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0.vml"/><Relationship Id="rId5" Type="http://schemas.openxmlformats.org/officeDocument/2006/relationships/image" Target="../media/image1.emf"/><Relationship Id="rId4" Type="http://schemas.openxmlformats.org/officeDocument/2006/relationships/oleObject" Target="../embeddings/oleObject10.bin"/></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1.emf"/><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4.v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5.vml"/><Relationship Id="rId5" Type="http://schemas.openxmlformats.org/officeDocument/2006/relationships/image" Target="../media/image1.emf"/><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8.vml"/><Relationship Id="rId5" Type="http://schemas.openxmlformats.org/officeDocument/2006/relationships/image" Target="../media/image1.emf"/><Relationship Id="rId4" Type="http://schemas.openxmlformats.org/officeDocument/2006/relationships/oleObject" Target="../embeddings/oleObject18.bin"/></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1.emf"/><Relationship Id="rId4" Type="http://schemas.openxmlformats.org/officeDocument/2006/relationships/oleObject" Target="../embeddings/oleObject19.bin"/></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0.vml"/><Relationship Id="rId5" Type="http://schemas.openxmlformats.org/officeDocument/2006/relationships/image" Target="../media/image1.emf"/><Relationship Id="rId4" Type="http://schemas.openxmlformats.org/officeDocument/2006/relationships/oleObject" Target="../embeddings/oleObject20.bin"/></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1.vml"/><Relationship Id="rId5" Type="http://schemas.openxmlformats.org/officeDocument/2006/relationships/image" Target="../media/image1.emf"/><Relationship Id="rId4" Type="http://schemas.openxmlformats.org/officeDocument/2006/relationships/oleObject" Target="../embeddings/oleObject21.bin"/></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2.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3.vml"/><Relationship Id="rId5" Type="http://schemas.openxmlformats.org/officeDocument/2006/relationships/image" Target="../media/image1.emf"/><Relationship Id="rId4" Type="http://schemas.openxmlformats.org/officeDocument/2006/relationships/oleObject" Target="../embeddings/oleObject23.bin"/></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4.v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5.vml"/><Relationship Id="rId5" Type="http://schemas.openxmlformats.org/officeDocument/2006/relationships/image" Target="../media/image1.emf"/><Relationship Id="rId4" Type="http://schemas.openxmlformats.org/officeDocument/2006/relationships/oleObject" Target="../embeddings/oleObject25.bin"/></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6.v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7.vml"/><Relationship Id="rId5" Type="http://schemas.openxmlformats.org/officeDocument/2006/relationships/image" Target="../media/image1.emf"/><Relationship Id="rId4" Type="http://schemas.openxmlformats.org/officeDocument/2006/relationships/oleObject" Target="../embeddings/oleObject27.bin"/></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8.vml"/><Relationship Id="rId5" Type="http://schemas.openxmlformats.org/officeDocument/2006/relationships/image" Target="../media/image1.emf"/><Relationship Id="rId4" Type="http://schemas.openxmlformats.org/officeDocument/2006/relationships/oleObject" Target="../embeddings/oleObject28.bin"/></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9.vml"/><Relationship Id="rId5" Type="http://schemas.openxmlformats.org/officeDocument/2006/relationships/image" Target="../media/image1.emf"/><Relationship Id="rId4" Type="http://schemas.openxmlformats.org/officeDocument/2006/relationships/oleObject" Target="../embeddings/oleObject29.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0.vml"/><Relationship Id="rId5" Type="http://schemas.openxmlformats.org/officeDocument/2006/relationships/image" Target="../media/image1.emf"/><Relationship Id="rId4" Type="http://schemas.openxmlformats.org/officeDocument/2006/relationships/oleObject" Target="../embeddings/oleObject30.bin"/></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1.vml"/><Relationship Id="rId5" Type="http://schemas.openxmlformats.org/officeDocument/2006/relationships/image" Target="../media/image1.emf"/><Relationship Id="rId4" Type="http://schemas.openxmlformats.org/officeDocument/2006/relationships/oleObject" Target="../embeddings/oleObject31.bin"/></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2.vml"/><Relationship Id="rId5" Type="http://schemas.openxmlformats.org/officeDocument/2006/relationships/image" Target="../media/image1.emf"/><Relationship Id="rId4" Type="http://schemas.openxmlformats.org/officeDocument/2006/relationships/oleObject" Target="../embeddings/oleObject32.bin"/></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3.vml"/><Relationship Id="rId5" Type="http://schemas.openxmlformats.org/officeDocument/2006/relationships/image" Target="../media/image1.emf"/><Relationship Id="rId4" Type="http://schemas.openxmlformats.org/officeDocument/2006/relationships/oleObject" Target="../embeddings/oleObject33.bin"/></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4.vml"/><Relationship Id="rId5" Type="http://schemas.openxmlformats.org/officeDocument/2006/relationships/image" Target="../media/image1.emf"/><Relationship Id="rId4" Type="http://schemas.openxmlformats.org/officeDocument/2006/relationships/oleObject" Target="../embeddings/oleObject34.bin"/></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5.vml"/><Relationship Id="rId5" Type="http://schemas.openxmlformats.org/officeDocument/2006/relationships/image" Target="../media/image1.emf"/><Relationship Id="rId4" Type="http://schemas.openxmlformats.org/officeDocument/2006/relationships/oleObject" Target="../embeddings/oleObject35.bin"/></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36.bin"/><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vmlDrawing" Target="../drawings/vmlDrawing36.vml"/><Relationship Id="rId6" Type="http://schemas.openxmlformats.org/officeDocument/2006/relationships/oleObject" Target="../embeddings/oleObject37.bin"/><Relationship Id="rId5" Type="http://schemas.openxmlformats.org/officeDocument/2006/relationships/image" Target="../media/image2.png"/><Relationship Id="rId4" Type="http://schemas.openxmlformats.org/officeDocument/2006/relationships/image" Target="../media/image3.emf"/></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7.vml"/><Relationship Id="rId5" Type="http://schemas.openxmlformats.org/officeDocument/2006/relationships/image" Target="../media/image1.emf"/><Relationship Id="rId4" Type="http://schemas.openxmlformats.org/officeDocument/2006/relationships/oleObject" Target="../embeddings/oleObject38.bin"/></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39.bin"/><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vmlDrawing" Target="../drawings/vmlDrawing38.vml"/><Relationship Id="rId6" Type="http://schemas.openxmlformats.org/officeDocument/2006/relationships/oleObject" Target="../embeddings/oleObject40.bin"/><Relationship Id="rId5" Type="http://schemas.openxmlformats.org/officeDocument/2006/relationships/image" Target="../media/image2.png"/><Relationship Id="rId4" Type="http://schemas.openxmlformats.org/officeDocument/2006/relationships/image" Target="../media/image4.emf"/></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9.vml"/><Relationship Id="rId5" Type="http://schemas.openxmlformats.org/officeDocument/2006/relationships/image" Target="../media/image1.emf"/><Relationship Id="rId4" Type="http://schemas.openxmlformats.org/officeDocument/2006/relationships/oleObject" Target="../embeddings/oleObject41.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0.vml"/><Relationship Id="rId5" Type="http://schemas.openxmlformats.org/officeDocument/2006/relationships/image" Target="../media/image1.emf"/><Relationship Id="rId4" Type="http://schemas.openxmlformats.org/officeDocument/2006/relationships/oleObject" Target="../embeddings/oleObject42.bin"/></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43.bin"/><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vmlDrawing" Target="../drawings/vmlDrawing41.vml"/><Relationship Id="rId6" Type="http://schemas.openxmlformats.org/officeDocument/2006/relationships/oleObject" Target="../embeddings/oleObject44.bin"/><Relationship Id="rId5" Type="http://schemas.openxmlformats.org/officeDocument/2006/relationships/image" Target="../media/image2.png"/><Relationship Id="rId4" Type="http://schemas.openxmlformats.org/officeDocument/2006/relationships/image" Target="../media/image5.emf"/></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2.vml"/><Relationship Id="rId5" Type="http://schemas.openxmlformats.org/officeDocument/2006/relationships/image" Target="../media/image1.emf"/><Relationship Id="rId4" Type="http://schemas.openxmlformats.org/officeDocument/2006/relationships/oleObject" Target="../embeddings/oleObject45.bin"/></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3.vml"/><Relationship Id="rId5" Type="http://schemas.openxmlformats.org/officeDocument/2006/relationships/image" Target="../media/image1.emf"/><Relationship Id="rId4" Type="http://schemas.openxmlformats.org/officeDocument/2006/relationships/oleObject" Target="../embeddings/oleObject46.bin"/></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47.bin"/><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vmlDrawing" Target="../drawings/vmlDrawing44.vml"/><Relationship Id="rId6" Type="http://schemas.openxmlformats.org/officeDocument/2006/relationships/oleObject" Target="../embeddings/oleObject48.bin"/><Relationship Id="rId5" Type="http://schemas.openxmlformats.org/officeDocument/2006/relationships/image" Target="../media/image2.png"/><Relationship Id="rId4" Type="http://schemas.openxmlformats.org/officeDocument/2006/relationships/image" Target="../media/image6.emf"/></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5.vml"/><Relationship Id="rId5" Type="http://schemas.openxmlformats.org/officeDocument/2006/relationships/image" Target="../media/image1.emf"/><Relationship Id="rId4" Type="http://schemas.openxmlformats.org/officeDocument/2006/relationships/oleObject" Target="../embeddings/oleObject49.bin"/></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6.vml"/><Relationship Id="rId5" Type="http://schemas.openxmlformats.org/officeDocument/2006/relationships/image" Target="../media/image1.emf"/><Relationship Id="rId4" Type="http://schemas.openxmlformats.org/officeDocument/2006/relationships/oleObject" Target="../embeddings/oleObject50.bin"/></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7.vml"/><Relationship Id="rId5" Type="http://schemas.openxmlformats.org/officeDocument/2006/relationships/image" Target="../media/image1.emf"/><Relationship Id="rId4" Type="http://schemas.openxmlformats.org/officeDocument/2006/relationships/oleObject" Target="../embeddings/oleObject51.bin"/></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8.vml"/><Relationship Id="rId5" Type="http://schemas.openxmlformats.org/officeDocument/2006/relationships/image" Target="../media/image1.emf"/><Relationship Id="rId4" Type="http://schemas.openxmlformats.org/officeDocument/2006/relationships/oleObject" Target="../embeddings/oleObject52.bin"/></Relationships>
</file>

<file path=ppt/slides/_rels/slide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9.vml"/><Relationship Id="rId5" Type="http://schemas.openxmlformats.org/officeDocument/2006/relationships/image" Target="../media/image1.emf"/><Relationship Id="rId4" Type="http://schemas.openxmlformats.org/officeDocument/2006/relationships/oleObject" Target="../embeddings/oleObject53.bin"/></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0.vml"/><Relationship Id="rId5" Type="http://schemas.openxmlformats.org/officeDocument/2006/relationships/image" Target="../media/image1.emf"/><Relationship Id="rId4" Type="http://schemas.openxmlformats.org/officeDocument/2006/relationships/oleObject" Target="../embeddings/oleObject54.bin"/></Relationships>
</file>

<file path=ppt/slides/_rels/slide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1.vml"/><Relationship Id="rId5" Type="http://schemas.openxmlformats.org/officeDocument/2006/relationships/image" Target="../media/image1.emf"/><Relationship Id="rId4" Type="http://schemas.openxmlformats.org/officeDocument/2006/relationships/oleObject" Target="../embeddings/oleObject55.bin"/></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2.vml"/><Relationship Id="rId5" Type="http://schemas.openxmlformats.org/officeDocument/2006/relationships/image" Target="../media/image1.emf"/><Relationship Id="rId4" Type="http://schemas.openxmlformats.org/officeDocument/2006/relationships/oleObject" Target="../embeddings/oleObject56.bin"/></Relationships>
</file>

<file path=ppt/slides/_rels/slide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3.vml"/><Relationship Id="rId5" Type="http://schemas.openxmlformats.org/officeDocument/2006/relationships/image" Target="../media/image1.emf"/><Relationship Id="rId4" Type="http://schemas.openxmlformats.org/officeDocument/2006/relationships/oleObject" Target="../embeddings/oleObject57.bin"/></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4.vml"/><Relationship Id="rId5" Type="http://schemas.openxmlformats.org/officeDocument/2006/relationships/image" Target="../media/image1.emf"/><Relationship Id="rId4" Type="http://schemas.openxmlformats.org/officeDocument/2006/relationships/oleObject" Target="../embeddings/oleObject58.bin"/></Relationships>
</file>

<file path=ppt/slides/_rels/slide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5.vml"/><Relationship Id="rId5" Type="http://schemas.openxmlformats.org/officeDocument/2006/relationships/image" Target="../media/image1.emf"/><Relationship Id="rId4" Type="http://schemas.openxmlformats.org/officeDocument/2006/relationships/oleObject" Target="../embeddings/oleObject59.bin"/></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6.vml"/><Relationship Id="rId5" Type="http://schemas.openxmlformats.org/officeDocument/2006/relationships/image" Target="../media/image1.emf"/><Relationship Id="rId4" Type="http://schemas.openxmlformats.org/officeDocument/2006/relationships/oleObject" Target="../embeddings/oleObject60.bin"/></Relationships>
</file>

<file path=ppt/slides/_rels/slide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7.vml"/><Relationship Id="rId5" Type="http://schemas.openxmlformats.org/officeDocument/2006/relationships/image" Target="../media/image1.emf"/><Relationship Id="rId4" Type="http://schemas.openxmlformats.org/officeDocument/2006/relationships/oleObject" Target="../embeddings/oleObject61.bin"/></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8.vml"/><Relationship Id="rId5" Type="http://schemas.openxmlformats.org/officeDocument/2006/relationships/image" Target="../media/image1.emf"/><Relationship Id="rId4" Type="http://schemas.openxmlformats.org/officeDocument/2006/relationships/oleObject" Target="../embeddings/oleObject62.bin"/></Relationships>
</file>

<file path=ppt/slides/_rels/slide5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9.vml"/><Relationship Id="rId5" Type="http://schemas.openxmlformats.org/officeDocument/2006/relationships/image" Target="../media/image1.emf"/><Relationship Id="rId4" Type="http://schemas.openxmlformats.org/officeDocument/2006/relationships/oleObject" Target="../embeddings/oleObject63.bin"/></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6.bin"/></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0.vml"/><Relationship Id="rId5" Type="http://schemas.openxmlformats.org/officeDocument/2006/relationships/image" Target="../media/image1.emf"/><Relationship Id="rId4" Type="http://schemas.openxmlformats.org/officeDocument/2006/relationships/oleObject" Target="../embeddings/oleObject64.bin"/></Relationships>
</file>

<file path=ppt/slides/_rels/slide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1.vml"/><Relationship Id="rId5" Type="http://schemas.openxmlformats.org/officeDocument/2006/relationships/image" Target="../media/image1.emf"/><Relationship Id="rId4" Type="http://schemas.openxmlformats.org/officeDocument/2006/relationships/oleObject" Target="../embeddings/oleObject65.bin"/></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2.vml"/><Relationship Id="rId5" Type="http://schemas.openxmlformats.org/officeDocument/2006/relationships/image" Target="../media/image1.emf"/><Relationship Id="rId4" Type="http://schemas.openxmlformats.org/officeDocument/2006/relationships/oleObject" Target="../embeddings/oleObject66.bin"/></Relationships>
</file>

<file path=ppt/slides/_rels/slide6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3.vml"/><Relationship Id="rId5" Type="http://schemas.openxmlformats.org/officeDocument/2006/relationships/image" Target="../media/image1.emf"/><Relationship Id="rId4" Type="http://schemas.openxmlformats.org/officeDocument/2006/relationships/oleObject" Target="../embeddings/oleObject67.bin"/></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4.vml"/><Relationship Id="rId5" Type="http://schemas.openxmlformats.org/officeDocument/2006/relationships/image" Target="../media/image1.emf"/><Relationship Id="rId4" Type="http://schemas.openxmlformats.org/officeDocument/2006/relationships/oleObject" Target="../embeddings/oleObject68.bin"/></Relationships>
</file>

<file path=ppt/slides/_rels/slide6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5.vml"/><Relationship Id="rId5" Type="http://schemas.openxmlformats.org/officeDocument/2006/relationships/image" Target="../media/image1.emf"/><Relationship Id="rId4" Type="http://schemas.openxmlformats.org/officeDocument/2006/relationships/oleObject" Target="../embeddings/oleObject69.bin"/></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70.bin"/><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vmlDrawing" Target="../drawings/vmlDrawing66.vml"/><Relationship Id="rId6" Type="http://schemas.openxmlformats.org/officeDocument/2006/relationships/oleObject" Target="../embeddings/oleObject71.bin"/><Relationship Id="rId5" Type="http://schemas.openxmlformats.org/officeDocument/2006/relationships/image" Target="../media/image2.png"/><Relationship Id="rId4" Type="http://schemas.openxmlformats.org/officeDocument/2006/relationships/image" Target="../media/image7.emf"/></Relationships>
</file>

<file path=ppt/slides/_rels/slide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7.vml"/><Relationship Id="rId5" Type="http://schemas.openxmlformats.org/officeDocument/2006/relationships/image" Target="../media/image1.emf"/><Relationship Id="rId4" Type="http://schemas.openxmlformats.org/officeDocument/2006/relationships/oleObject" Target="../embeddings/oleObject72.bin"/></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8.vml"/><Relationship Id="rId5" Type="http://schemas.openxmlformats.org/officeDocument/2006/relationships/image" Target="../media/image1.emf"/><Relationship Id="rId4" Type="http://schemas.openxmlformats.org/officeDocument/2006/relationships/oleObject" Target="../embeddings/oleObject73.bin"/></Relationships>
</file>

<file path=ppt/slides/_rels/slide6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9.vml"/><Relationship Id="rId5" Type="http://schemas.openxmlformats.org/officeDocument/2006/relationships/image" Target="../media/image1.emf"/><Relationship Id="rId4" Type="http://schemas.openxmlformats.org/officeDocument/2006/relationships/oleObject" Target="../embeddings/oleObject74.bin"/></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emf"/><Relationship Id="rId4" Type="http://schemas.openxmlformats.org/officeDocument/2006/relationships/oleObject" Target="../embeddings/oleObject7.bin"/></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0.vml"/><Relationship Id="rId5" Type="http://schemas.openxmlformats.org/officeDocument/2006/relationships/image" Target="../media/image1.emf"/><Relationship Id="rId4" Type="http://schemas.openxmlformats.org/officeDocument/2006/relationships/oleObject" Target="../embeddings/oleObject75.bin"/></Relationships>
</file>

<file path=ppt/slides/_rels/slide7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1.vml"/><Relationship Id="rId5" Type="http://schemas.openxmlformats.org/officeDocument/2006/relationships/image" Target="../media/image1.emf"/><Relationship Id="rId4" Type="http://schemas.openxmlformats.org/officeDocument/2006/relationships/oleObject" Target="../embeddings/oleObject76.bin"/></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2.vml"/><Relationship Id="rId5" Type="http://schemas.openxmlformats.org/officeDocument/2006/relationships/image" Target="../media/image1.emf"/><Relationship Id="rId4" Type="http://schemas.openxmlformats.org/officeDocument/2006/relationships/oleObject" Target="../embeddings/oleObject77.bin"/></Relationships>
</file>

<file path=ppt/slides/_rels/slide7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3.vml"/><Relationship Id="rId5" Type="http://schemas.openxmlformats.org/officeDocument/2006/relationships/image" Target="../media/image1.emf"/><Relationship Id="rId4" Type="http://schemas.openxmlformats.org/officeDocument/2006/relationships/oleObject" Target="../embeddings/oleObject78.bin"/></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79.bin"/><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vmlDrawing" Target="../drawings/vmlDrawing74.vml"/><Relationship Id="rId6" Type="http://schemas.openxmlformats.org/officeDocument/2006/relationships/oleObject" Target="../embeddings/oleObject80.bin"/><Relationship Id="rId5" Type="http://schemas.openxmlformats.org/officeDocument/2006/relationships/image" Target="../media/image2.png"/><Relationship Id="rId4" Type="http://schemas.openxmlformats.org/officeDocument/2006/relationships/image" Target="../media/image7.emf"/></Relationships>
</file>

<file path=ppt/slides/_rels/slide7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5.vml"/><Relationship Id="rId5" Type="http://schemas.openxmlformats.org/officeDocument/2006/relationships/image" Target="../media/image1.emf"/><Relationship Id="rId4" Type="http://schemas.openxmlformats.org/officeDocument/2006/relationships/oleObject" Target="../embeddings/oleObject81.bin"/></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6.vml"/><Relationship Id="rId5" Type="http://schemas.openxmlformats.org/officeDocument/2006/relationships/image" Target="../media/image1.emf"/><Relationship Id="rId4" Type="http://schemas.openxmlformats.org/officeDocument/2006/relationships/oleObject" Target="../embeddings/oleObject82.bin"/></Relationships>
</file>

<file path=ppt/slides/_rels/slide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7.vml"/><Relationship Id="rId5" Type="http://schemas.openxmlformats.org/officeDocument/2006/relationships/image" Target="../media/image1.emf"/><Relationship Id="rId4" Type="http://schemas.openxmlformats.org/officeDocument/2006/relationships/oleObject" Target="../embeddings/oleObject83.bin"/></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8.vml"/><Relationship Id="rId5" Type="http://schemas.openxmlformats.org/officeDocument/2006/relationships/image" Target="../media/image1.emf"/><Relationship Id="rId4" Type="http://schemas.openxmlformats.org/officeDocument/2006/relationships/oleObject" Target="../embeddings/oleObject84.bin"/></Relationships>
</file>

<file path=ppt/slides/_rels/slide7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9.vml"/><Relationship Id="rId5" Type="http://schemas.openxmlformats.org/officeDocument/2006/relationships/image" Target="../media/image1.emf"/><Relationship Id="rId4" Type="http://schemas.openxmlformats.org/officeDocument/2006/relationships/oleObject" Target="../embeddings/oleObject85.bin"/></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0.vml"/><Relationship Id="rId5" Type="http://schemas.openxmlformats.org/officeDocument/2006/relationships/image" Target="../media/image1.emf"/><Relationship Id="rId4" Type="http://schemas.openxmlformats.org/officeDocument/2006/relationships/oleObject" Target="../embeddings/oleObject86.bin"/></Relationships>
</file>

<file path=ppt/slides/_rels/slide8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1.vml"/><Relationship Id="rId5" Type="http://schemas.openxmlformats.org/officeDocument/2006/relationships/image" Target="../media/image1.emf"/><Relationship Id="rId4" Type="http://schemas.openxmlformats.org/officeDocument/2006/relationships/oleObject" Target="../embeddings/oleObject87.bin"/></Relationships>
</file>

<file path=ppt/slides/_rels/slide8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2.vml"/><Relationship Id="rId5" Type="http://schemas.openxmlformats.org/officeDocument/2006/relationships/image" Target="../media/image1.emf"/><Relationship Id="rId4" Type="http://schemas.openxmlformats.org/officeDocument/2006/relationships/oleObject" Target="../embeddings/oleObject88.bin"/></Relationships>
</file>

<file path=ppt/slides/_rels/slide8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3.vml"/><Relationship Id="rId5" Type="http://schemas.openxmlformats.org/officeDocument/2006/relationships/image" Target="../media/image1.emf"/><Relationship Id="rId4" Type="http://schemas.openxmlformats.org/officeDocument/2006/relationships/oleObject" Target="../embeddings/oleObject89.bin"/></Relationships>
</file>

<file path=ppt/slides/_rels/slide8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4.vml"/><Relationship Id="rId5" Type="http://schemas.openxmlformats.org/officeDocument/2006/relationships/image" Target="../media/image1.emf"/><Relationship Id="rId4" Type="http://schemas.openxmlformats.org/officeDocument/2006/relationships/oleObject" Target="../embeddings/oleObject90.bin"/></Relationships>
</file>

<file path=ppt/slides/_rels/slide8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5.vml"/><Relationship Id="rId5" Type="http://schemas.openxmlformats.org/officeDocument/2006/relationships/image" Target="../media/image1.emf"/><Relationship Id="rId4" Type="http://schemas.openxmlformats.org/officeDocument/2006/relationships/oleObject" Target="../embeddings/oleObject91.bin"/></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92.bin"/><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vmlDrawing" Target="../drawings/vmlDrawing86.vml"/><Relationship Id="rId6" Type="http://schemas.openxmlformats.org/officeDocument/2006/relationships/oleObject" Target="../embeddings/oleObject93.bin"/><Relationship Id="rId5" Type="http://schemas.openxmlformats.org/officeDocument/2006/relationships/image" Target="../media/image2.png"/><Relationship Id="rId4" Type="http://schemas.openxmlformats.org/officeDocument/2006/relationships/image" Target="../media/image8.emf"/></Relationships>
</file>

<file path=ppt/slides/_rels/slide8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7.vml"/><Relationship Id="rId5" Type="http://schemas.openxmlformats.org/officeDocument/2006/relationships/image" Target="../media/image1.emf"/><Relationship Id="rId4" Type="http://schemas.openxmlformats.org/officeDocument/2006/relationships/oleObject" Target="../embeddings/oleObject94.bin"/></Relationships>
</file>

<file path=ppt/slides/_rels/slide8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8.vml"/><Relationship Id="rId5" Type="http://schemas.openxmlformats.org/officeDocument/2006/relationships/image" Target="../media/image1.emf"/><Relationship Id="rId4" Type="http://schemas.openxmlformats.org/officeDocument/2006/relationships/oleObject" Target="../embeddings/oleObject95.bin"/></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7924800" cy="2209800"/>
          </a:xfrm>
        </p:spPr>
        <p:txBody>
          <a:bodyPr>
            <a:normAutofit/>
          </a:bodyPr>
          <a:lstStyle/>
          <a:p>
            <a:br>
              <a:rPr lang="en-US" sz="2800" dirty="0">
                <a:solidFill>
                  <a:srgbClr val="C00000"/>
                </a:solidFill>
                <a:latin typeface="Comic Sans MS" pitchFamily="66" charset="0"/>
                <a:cs typeface="Times New Roman" pitchFamily="18" charset="0"/>
              </a:rPr>
            </a:br>
            <a:r>
              <a:rPr lang="en-US" sz="2800" dirty="0">
                <a:solidFill>
                  <a:srgbClr val="C00000"/>
                </a:solidFill>
                <a:latin typeface="Comic Sans MS" pitchFamily="66" charset="0"/>
                <a:cs typeface="Times New Roman" pitchFamily="18" charset="0"/>
              </a:rPr>
              <a:t>Principles of Cyber-Physical Systems</a:t>
            </a:r>
            <a:br>
              <a:rPr lang="en-US" sz="2800" dirty="0">
                <a:solidFill>
                  <a:srgbClr val="C00000"/>
                </a:solidFill>
                <a:latin typeface="Comic Sans MS" pitchFamily="66" charset="0"/>
                <a:cs typeface="Times New Roman" pitchFamily="18" charset="0"/>
              </a:rPr>
            </a:br>
            <a:br>
              <a:rPr lang="en-US" sz="2800" dirty="0">
                <a:solidFill>
                  <a:srgbClr val="C00000"/>
                </a:solidFill>
                <a:latin typeface="Comic Sans MS" pitchFamily="66" charset="0"/>
                <a:cs typeface="Times New Roman" pitchFamily="18" charset="0"/>
              </a:rPr>
            </a:br>
            <a:r>
              <a:rPr lang="en-US" sz="2400" dirty="0">
                <a:solidFill>
                  <a:srgbClr val="C00000"/>
                </a:solidFill>
                <a:latin typeface="Comic Sans MS" pitchFamily="66" charset="0"/>
                <a:cs typeface="Times New Roman" pitchFamily="18" charset="0"/>
              </a:rPr>
              <a:t>Chapter 3: Safety Requirements</a:t>
            </a:r>
            <a:endParaRPr lang="en-US" sz="2800" dirty="0">
              <a:solidFill>
                <a:srgbClr val="C00000"/>
              </a:solidFill>
              <a:latin typeface="Comic Sans MS" pitchFamily="66" charset="0"/>
              <a:cs typeface="Times New Roman" pitchFamily="18" charset="0"/>
            </a:endParaRPr>
          </a:p>
        </p:txBody>
      </p:sp>
      <p:pic>
        <p:nvPicPr>
          <p:cNvPr id="6" name="Picture 3"/>
          <p:cNvPicPr>
            <a:picLocks noChangeAspect="1" noChangeArrowheads="1"/>
          </p:cNvPicPr>
          <p:nvPr/>
        </p:nvPicPr>
        <p:blipFill>
          <a:blip r:embed="rId3" cstate="print"/>
          <a:srcRect/>
          <a:stretch>
            <a:fillRect/>
          </a:stretch>
        </p:blipFill>
        <p:spPr bwMode="auto">
          <a:xfrm>
            <a:off x="228600" y="6248400"/>
            <a:ext cx="1371600" cy="493776"/>
          </a:xfrm>
          <a:prstGeom prst="rect">
            <a:avLst/>
          </a:prstGeom>
          <a:noFill/>
          <a:ln w="9525">
            <a:noFill/>
            <a:miter lim="800000"/>
            <a:headEnd/>
            <a:tailEnd/>
          </a:ln>
        </p:spPr>
      </p:pic>
      <p:sp>
        <p:nvSpPr>
          <p:cNvPr id="9" name="Title 1"/>
          <p:cNvSpPr txBox="1">
            <a:spLocks/>
          </p:cNvSpPr>
          <p:nvPr/>
        </p:nvSpPr>
        <p:spPr>
          <a:xfrm>
            <a:off x="838200" y="3581400"/>
            <a:ext cx="7924800" cy="20574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a:latin typeface="Comic Sans MS" pitchFamily="66" charset="0"/>
                <a:ea typeface="+mj-ea"/>
                <a:cs typeface="Times New Roman" pitchFamily="18" charset="0"/>
              </a:rPr>
              <a:t>Instructor: Rajeev </a:t>
            </a:r>
            <a:r>
              <a:rPr lang="en-US" sz="2400" dirty="0" err="1">
                <a:latin typeface="Comic Sans MS" pitchFamily="66" charset="0"/>
                <a:ea typeface="+mj-ea"/>
                <a:cs typeface="Times New Roman" pitchFamily="18" charset="0"/>
              </a:rPr>
              <a:t>Alur</a:t>
            </a:r>
            <a:br>
              <a:rPr kumimoji="0" lang="en-US" sz="2400" b="0" i="0" u="none" strike="noStrike" kern="1200" cap="none" spc="0" normalizeH="0" baseline="0" noProof="0" dirty="0">
                <a:ln>
                  <a:noFill/>
                </a:ln>
                <a:effectLst/>
                <a:uLnTx/>
                <a:uFillTx/>
                <a:latin typeface="Comic Sans MS" pitchFamily="66" charset="0"/>
                <a:ea typeface="+mj-ea"/>
                <a:cs typeface="Times New Roman" pitchFamily="18" charset="0"/>
              </a:rPr>
            </a:br>
            <a:r>
              <a:rPr kumimoji="0" lang="en-US" sz="2400" b="0" i="0" u="none" strike="noStrike" kern="1200" cap="none" spc="0" normalizeH="0" baseline="0" noProof="0" dirty="0">
                <a:ln>
                  <a:noFill/>
                </a:ln>
                <a:effectLst/>
                <a:uLnTx/>
                <a:uFillTx/>
                <a:latin typeface="Comic Sans MS" pitchFamily="66" charset="0"/>
                <a:ea typeface="+mj-ea"/>
                <a:cs typeface="Times New Roman" pitchFamily="18" charset="0"/>
              </a:rPr>
              <a:t>alur@cis.upenn.edu</a:t>
            </a:r>
          </a:p>
        </p:txBody>
      </p:sp>
      <p:graphicFrame>
        <p:nvGraphicFramePr>
          <p:cNvPr id="5" name="Object 4"/>
          <p:cNvGraphicFramePr>
            <a:graphicFrameLocks noChangeAspect="1"/>
          </p:cNvGraphicFramePr>
          <p:nvPr/>
        </p:nvGraphicFramePr>
        <p:xfrm>
          <a:off x="8653463" y="6184169"/>
          <a:ext cx="490537" cy="673831"/>
        </p:xfrm>
        <a:graphic>
          <a:graphicData uri="http://schemas.openxmlformats.org/presentationml/2006/ole">
            <mc:AlternateContent xmlns:mc="http://schemas.openxmlformats.org/markup-compatibility/2006">
              <mc:Choice xmlns:v="urn:schemas-microsoft-com:vml" Requires="v">
                <p:oleObj spid="_x0000_s4096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84169"/>
                        <a:ext cx="490537" cy="6738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Oval 75"/>
          <p:cNvSpPr/>
          <p:nvPr/>
        </p:nvSpPr>
        <p:spPr>
          <a:xfrm>
            <a:off x="1600200" y="1676400"/>
            <a:ext cx="4267200" cy="1752600"/>
          </a:xfrm>
          <a:prstGeom prst="ellipse">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Invariants</a:t>
            </a:r>
          </a:p>
        </p:txBody>
      </p:sp>
      <p:sp>
        <p:nvSpPr>
          <p:cNvPr id="28" name="Rectangle 27"/>
          <p:cNvSpPr/>
          <p:nvPr/>
        </p:nvSpPr>
        <p:spPr>
          <a:xfrm>
            <a:off x="1371600" y="1600200"/>
            <a:ext cx="5943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TextBox 32"/>
          <p:cNvSpPr txBox="1"/>
          <p:nvPr/>
        </p:nvSpPr>
        <p:spPr>
          <a:xfrm>
            <a:off x="1524000" y="3429000"/>
            <a:ext cx="835293" cy="338554"/>
          </a:xfrm>
          <a:prstGeom prst="rect">
            <a:avLst/>
          </a:prstGeom>
          <a:noFill/>
        </p:spPr>
        <p:txBody>
          <a:bodyPr wrap="none" rtlCol="0">
            <a:spAutoFit/>
          </a:bodyPr>
          <a:lstStyle/>
          <a:p>
            <a:r>
              <a:rPr lang="en-US" sz="1600" dirty="0"/>
              <a:t>(off, 17)</a:t>
            </a:r>
          </a:p>
        </p:txBody>
      </p:sp>
      <p:sp>
        <p:nvSpPr>
          <p:cNvPr id="34" name="TextBox 33"/>
          <p:cNvSpPr txBox="1"/>
          <p:nvPr/>
        </p:nvSpPr>
        <p:spPr>
          <a:xfrm>
            <a:off x="2819400" y="2743200"/>
            <a:ext cx="728084" cy="338554"/>
          </a:xfrm>
          <a:prstGeom prst="rect">
            <a:avLst/>
          </a:prstGeom>
          <a:noFill/>
        </p:spPr>
        <p:txBody>
          <a:bodyPr wrap="none" rtlCol="0">
            <a:spAutoFit/>
          </a:bodyPr>
          <a:lstStyle/>
          <a:p>
            <a:r>
              <a:rPr lang="en-US" sz="1600" dirty="0">
                <a:solidFill>
                  <a:srgbClr val="7030A0"/>
                </a:solidFill>
              </a:rPr>
              <a:t>(on, 1)</a:t>
            </a:r>
          </a:p>
        </p:txBody>
      </p:sp>
      <p:sp>
        <p:nvSpPr>
          <p:cNvPr id="35" name="TextBox 34"/>
          <p:cNvSpPr txBox="1"/>
          <p:nvPr/>
        </p:nvSpPr>
        <p:spPr>
          <a:xfrm>
            <a:off x="6172200" y="1752600"/>
            <a:ext cx="832279" cy="338554"/>
          </a:xfrm>
          <a:prstGeom prst="rect">
            <a:avLst/>
          </a:prstGeom>
          <a:noFill/>
        </p:spPr>
        <p:txBody>
          <a:bodyPr wrap="none" rtlCol="0">
            <a:spAutoFit/>
          </a:bodyPr>
          <a:lstStyle/>
          <a:p>
            <a:r>
              <a:rPr lang="en-US" sz="1600" dirty="0"/>
              <a:t>(on, 56)</a:t>
            </a:r>
          </a:p>
        </p:txBody>
      </p:sp>
      <p:sp>
        <p:nvSpPr>
          <p:cNvPr id="42" name="TextBox 41"/>
          <p:cNvSpPr txBox="1"/>
          <p:nvPr/>
        </p:nvSpPr>
        <p:spPr>
          <a:xfrm>
            <a:off x="4876800" y="2743200"/>
            <a:ext cx="832279" cy="338554"/>
          </a:xfrm>
          <a:prstGeom prst="rect">
            <a:avLst/>
          </a:prstGeom>
          <a:noFill/>
        </p:spPr>
        <p:txBody>
          <a:bodyPr wrap="none" rtlCol="0">
            <a:spAutoFit/>
          </a:bodyPr>
          <a:lstStyle/>
          <a:p>
            <a:r>
              <a:rPr lang="en-US" sz="1600" dirty="0">
                <a:solidFill>
                  <a:srgbClr val="7030A0"/>
                </a:solidFill>
              </a:rPr>
              <a:t>(on, 10)</a:t>
            </a:r>
          </a:p>
        </p:txBody>
      </p:sp>
      <p:cxnSp>
        <p:nvCxnSpPr>
          <p:cNvPr id="49" name="Straight Arrow Connector 48"/>
          <p:cNvCxnSpPr/>
          <p:nvPr/>
        </p:nvCxnSpPr>
        <p:spPr>
          <a:xfrm>
            <a:off x="2438400" y="2895600"/>
            <a:ext cx="457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3505200" y="1921877"/>
            <a:ext cx="2667000" cy="1736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2590800" y="18288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TextBox 30"/>
          <p:cNvSpPr txBox="1"/>
          <p:nvPr/>
        </p:nvSpPr>
        <p:spPr>
          <a:xfrm>
            <a:off x="2667000" y="1905000"/>
            <a:ext cx="684611" cy="338554"/>
          </a:xfrm>
          <a:prstGeom prst="rect">
            <a:avLst/>
          </a:prstGeom>
          <a:noFill/>
        </p:spPr>
        <p:txBody>
          <a:bodyPr wrap="none" rtlCol="0">
            <a:spAutoFit/>
          </a:bodyPr>
          <a:lstStyle/>
          <a:p>
            <a:r>
              <a:rPr lang="en-US" sz="1600" dirty="0">
                <a:solidFill>
                  <a:srgbClr val="7030A0"/>
                </a:solidFill>
              </a:rPr>
              <a:t>(off,0)</a:t>
            </a:r>
          </a:p>
        </p:txBody>
      </p:sp>
      <p:grpSp>
        <p:nvGrpSpPr>
          <p:cNvPr id="10" name="Group 42"/>
          <p:cNvGrpSpPr/>
          <p:nvPr/>
        </p:nvGrpSpPr>
        <p:grpSpPr>
          <a:xfrm rot="5400000" flipV="1">
            <a:off x="2287807" y="1979394"/>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828800" y="2743200"/>
            <a:ext cx="728084" cy="338554"/>
          </a:xfrm>
          <a:prstGeom prst="rect">
            <a:avLst/>
          </a:prstGeom>
          <a:noFill/>
        </p:spPr>
        <p:txBody>
          <a:bodyPr wrap="none" rtlCol="0">
            <a:spAutoFit/>
          </a:bodyPr>
          <a:lstStyle/>
          <a:p>
            <a:r>
              <a:rPr lang="en-US" sz="1600" dirty="0">
                <a:solidFill>
                  <a:srgbClr val="7030A0"/>
                </a:solidFill>
              </a:rPr>
              <a:t>(on, 0)</a:t>
            </a:r>
          </a:p>
        </p:txBody>
      </p:sp>
      <p:cxnSp>
        <p:nvCxnSpPr>
          <p:cNvPr id="62" name="Straight Arrow Connector 61"/>
          <p:cNvCxnSpPr>
            <a:stCxn id="39" idx="3"/>
            <a:endCxn id="61" idx="0"/>
          </p:cNvCxnSpPr>
          <p:nvPr/>
        </p:nvCxnSpPr>
        <p:spPr>
          <a:xfrm flipH="1">
            <a:off x="2192842" y="2284085"/>
            <a:ext cx="531869" cy="4591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1" name="Group 42"/>
          <p:cNvGrpSpPr/>
          <p:nvPr/>
        </p:nvGrpSpPr>
        <p:grpSpPr>
          <a:xfrm flipV="1">
            <a:off x="1752600" y="37338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2438400" y="3733800"/>
            <a:ext cx="832279" cy="338554"/>
          </a:xfrm>
          <a:prstGeom prst="rect">
            <a:avLst/>
          </a:prstGeom>
          <a:noFill/>
        </p:spPr>
        <p:txBody>
          <a:bodyPr wrap="none" rtlCol="0">
            <a:spAutoFit/>
          </a:bodyPr>
          <a:lstStyle/>
          <a:p>
            <a:r>
              <a:rPr lang="en-US" sz="1600" dirty="0"/>
              <a:t>(on, 17)</a:t>
            </a:r>
          </a:p>
        </p:txBody>
      </p:sp>
      <p:cxnSp>
        <p:nvCxnSpPr>
          <p:cNvPr id="70" name="Straight Arrow Connector 69"/>
          <p:cNvCxnSpPr/>
          <p:nvPr/>
        </p:nvCxnSpPr>
        <p:spPr>
          <a:xfrm>
            <a:off x="2209800" y="36576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2971800" y="2362200"/>
            <a:ext cx="0" cy="3810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H="1" flipV="1">
            <a:off x="3276600" y="2362200"/>
            <a:ext cx="1676400" cy="4572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724400" y="3429000"/>
            <a:ext cx="835293" cy="338554"/>
          </a:xfrm>
          <a:prstGeom prst="rect">
            <a:avLst/>
          </a:prstGeom>
          <a:noFill/>
        </p:spPr>
        <p:txBody>
          <a:bodyPr wrap="none" rtlCol="0">
            <a:spAutoFit/>
          </a:bodyPr>
          <a:lstStyle/>
          <a:p>
            <a:r>
              <a:rPr lang="en-US" sz="1600" dirty="0"/>
              <a:t>(off, 10)</a:t>
            </a:r>
          </a:p>
        </p:txBody>
      </p:sp>
      <p:grpSp>
        <p:nvGrpSpPr>
          <p:cNvPr id="56" name="Group 42"/>
          <p:cNvGrpSpPr/>
          <p:nvPr/>
        </p:nvGrpSpPr>
        <p:grpSpPr>
          <a:xfrm flipV="1">
            <a:off x="4953000" y="3733800"/>
            <a:ext cx="371415" cy="222628"/>
            <a:chOff x="1676400" y="2209800"/>
            <a:chExt cx="533400" cy="304800"/>
          </a:xfrm>
        </p:grpSpPr>
        <p:cxnSp>
          <p:nvCxnSpPr>
            <p:cNvPr id="57" name="Straight Connector 56"/>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73" name="Straight Arrow Connector 72"/>
          <p:cNvCxnSpPr>
            <a:endCxn id="42" idx="2"/>
          </p:cNvCxnSpPr>
          <p:nvPr/>
        </p:nvCxnSpPr>
        <p:spPr>
          <a:xfrm flipV="1">
            <a:off x="5257800" y="3081754"/>
            <a:ext cx="35140" cy="34724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152400" y="4572000"/>
            <a:ext cx="8839200" cy="1323439"/>
          </a:xfrm>
          <a:prstGeom prst="rect">
            <a:avLst/>
          </a:prstGeom>
          <a:noFill/>
        </p:spPr>
        <p:txBody>
          <a:bodyPr wrap="square" rtlCol="0">
            <a:spAutoFit/>
          </a:bodyPr>
          <a:lstStyle/>
          <a:p>
            <a:pPr>
              <a:buFont typeface="Wingdings" pitchFamily="2" charset="2"/>
              <a:buChar char="q"/>
            </a:pPr>
            <a:r>
              <a:rPr lang="en-US" sz="2000" dirty="0"/>
              <a:t> Property of a transition system: Boolean-valued expression </a:t>
            </a:r>
            <a:r>
              <a:rPr lang="en-US" sz="2000" dirty="0">
                <a:latin typeface="Symbol" pitchFamily="18" charset="2"/>
              </a:rPr>
              <a:t>j</a:t>
            </a:r>
            <a:r>
              <a:rPr lang="en-US" sz="2000" dirty="0"/>
              <a:t> over state variables</a:t>
            </a:r>
          </a:p>
          <a:p>
            <a:pPr>
              <a:buFont typeface="Wingdings" pitchFamily="2" charset="2"/>
              <a:buChar char="q"/>
            </a:pPr>
            <a:r>
              <a:rPr lang="en-US" sz="2000" dirty="0"/>
              <a:t> Property </a:t>
            </a:r>
            <a:r>
              <a:rPr lang="en-US" sz="2000" dirty="0">
                <a:latin typeface="Symbol" pitchFamily="18" charset="2"/>
              </a:rPr>
              <a:t>j</a:t>
            </a:r>
            <a:r>
              <a:rPr lang="en-US" sz="2000" dirty="0"/>
              <a:t> is an invariant of T if every reachable state satisfies </a:t>
            </a:r>
            <a:r>
              <a:rPr lang="en-US" sz="2000" dirty="0">
                <a:latin typeface="Symbol" pitchFamily="18" charset="2"/>
              </a:rPr>
              <a:t>j</a:t>
            </a:r>
            <a:r>
              <a:rPr lang="en-US" sz="2000" dirty="0"/>
              <a:t>  </a:t>
            </a:r>
          </a:p>
          <a:p>
            <a:pPr>
              <a:buFont typeface="Wingdings" pitchFamily="2" charset="2"/>
              <a:buChar char="q"/>
            </a:pPr>
            <a:r>
              <a:rPr lang="en-US" sz="2000" dirty="0"/>
              <a:t> Examples of  invariants: (x &lt;= 10);  ( x &lt;= 50);  ( mode= off -&gt; x=0 )</a:t>
            </a:r>
          </a:p>
          <a:p>
            <a:pPr>
              <a:buFont typeface="Wingdings" pitchFamily="2" charset="2"/>
              <a:buChar char="q"/>
            </a:pPr>
            <a:r>
              <a:rPr lang="en-US" sz="2000" dirty="0"/>
              <a:t> Examples of properties that are not invariants: (x &lt; 10); (mode=off)</a:t>
            </a:r>
          </a:p>
        </p:txBody>
      </p:sp>
      <p:grpSp>
        <p:nvGrpSpPr>
          <p:cNvPr id="41" name="Group 40"/>
          <p:cNvGrpSpPr/>
          <p:nvPr/>
        </p:nvGrpSpPr>
        <p:grpSpPr>
          <a:xfrm>
            <a:off x="0" y="6142038"/>
            <a:ext cx="9144000" cy="715962"/>
            <a:chOff x="0" y="6142038"/>
            <a:chExt cx="9144000" cy="715962"/>
          </a:xfrm>
        </p:grpSpPr>
        <p:pic>
          <p:nvPicPr>
            <p:cNvPr id="4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4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24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Invariants</a:t>
            </a: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Express desired safety requirement as property </a:t>
            </a:r>
            <a:r>
              <a:rPr lang="en-US" sz="2000" dirty="0">
                <a:latin typeface="Symbol" pitchFamily="18" charset="2"/>
              </a:rPr>
              <a:t>j</a:t>
            </a:r>
            <a:r>
              <a:rPr lang="en-US" sz="2000" dirty="0">
                <a:latin typeface="Comic Sans MS" pitchFamily="66" charset="0"/>
              </a:rPr>
              <a:t> of state variables</a:t>
            </a:r>
          </a:p>
          <a:p>
            <a:pPr marL="914400" lvl="1" indent="-457200">
              <a:spcBef>
                <a:spcPct val="20000"/>
              </a:spcBef>
              <a:buFont typeface="Wingdings" pitchFamily="2" charset="2"/>
              <a:buChar char="§"/>
              <a:defRPr/>
            </a:pPr>
            <a:r>
              <a:rPr lang="en-US" sz="2000" dirty="0">
                <a:latin typeface="Comic Sans MS" pitchFamily="66" charset="0"/>
              </a:rPr>
              <a:t>If </a:t>
            </a:r>
            <a:r>
              <a:rPr lang="en-US" sz="2000" dirty="0">
                <a:latin typeface="Symbol" pitchFamily="18" charset="2"/>
              </a:rPr>
              <a:t>j</a:t>
            </a:r>
            <a:r>
              <a:rPr lang="en-US" sz="2000" dirty="0">
                <a:latin typeface="Comic Sans MS" pitchFamily="66" charset="0"/>
              </a:rPr>
              <a:t> is an invariant then the system is safe</a:t>
            </a:r>
          </a:p>
          <a:p>
            <a:pPr marL="914400" lvl="1" indent="-457200">
              <a:spcBef>
                <a:spcPct val="20000"/>
              </a:spcBef>
              <a:buFont typeface="Wingdings" pitchFamily="2" charset="2"/>
              <a:buChar char="§"/>
              <a:defRPr/>
            </a:pPr>
            <a:r>
              <a:rPr lang="en-US" sz="2000" dirty="0">
                <a:latin typeface="Comic Sans MS" pitchFamily="66" charset="0"/>
              </a:rPr>
              <a:t>If </a:t>
            </a:r>
            <a:r>
              <a:rPr lang="en-US" sz="2000" dirty="0">
                <a:latin typeface="Symbol" pitchFamily="18" charset="2"/>
              </a:rPr>
              <a:t>j</a:t>
            </a:r>
            <a:r>
              <a:rPr lang="en-US" sz="2000" dirty="0">
                <a:latin typeface="Comic Sans MS" pitchFamily="66" charset="0"/>
              </a:rPr>
              <a:t> is not an invariant, then some state satisfying ~</a:t>
            </a:r>
            <a:r>
              <a:rPr lang="en-US" sz="2000" dirty="0">
                <a:latin typeface="Symbol" pitchFamily="18" charset="2"/>
              </a:rPr>
              <a:t>j</a:t>
            </a:r>
            <a:r>
              <a:rPr lang="en-US" sz="2000" dirty="0">
                <a:latin typeface="Comic Sans MS" pitchFamily="66" charset="0"/>
              </a:rPr>
              <a:t> is reachable (execution leading to such a state is </a:t>
            </a:r>
            <a:r>
              <a:rPr lang="en-US" sz="2000" dirty="0">
                <a:solidFill>
                  <a:srgbClr val="C00000"/>
                </a:solidFill>
                <a:latin typeface="Comic Sans MS" pitchFamily="66" charset="0"/>
              </a:rPr>
              <a:t>counterexample</a:t>
            </a:r>
            <a:r>
              <a:rPr lang="en-US" sz="2000" dirty="0">
                <a:latin typeface="Comic Sans MS" pitchFamily="66" charset="0"/>
              </a:rPr>
              <a:t>)</a:t>
            </a:r>
          </a:p>
          <a:p>
            <a:pPr marL="914400" lvl="1" indent="-457200">
              <a:spcBef>
                <a:spcPct val="20000"/>
              </a:spcBef>
              <a:buFont typeface="Wingdings"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Leader election: </a:t>
            </a:r>
          </a:p>
          <a:p>
            <a:pPr marL="457200" indent="-457200">
              <a:spcBef>
                <a:spcPct val="20000"/>
              </a:spcBef>
              <a:defRPr/>
            </a:pPr>
            <a:r>
              <a:rPr lang="en-US" sz="2000" dirty="0">
                <a:latin typeface="Comic Sans MS" pitchFamily="66" charset="0"/>
              </a:rPr>
              <a:t>		(</a:t>
            </a:r>
            <a:r>
              <a:rPr lang="en-US" sz="2000" dirty="0" err="1">
                <a:latin typeface="Comic Sans MS" pitchFamily="66" charset="0"/>
              </a:rPr>
              <a:t>r</a:t>
            </a:r>
            <a:r>
              <a:rPr lang="en-US" sz="2000" baseline="-25000" dirty="0" err="1">
                <a:latin typeface="Comic Sans MS" pitchFamily="66" charset="0"/>
              </a:rPr>
              <a:t>n</a:t>
            </a:r>
            <a:r>
              <a:rPr lang="en-US" sz="2000" dirty="0">
                <a:latin typeface="Comic Sans MS" pitchFamily="66" charset="0"/>
              </a:rPr>
              <a:t> = N -&gt; </a:t>
            </a:r>
            <a:r>
              <a:rPr lang="en-US" sz="2000" dirty="0" err="1">
                <a:latin typeface="Comic Sans MS" pitchFamily="66" charset="0"/>
              </a:rPr>
              <a:t>id</a:t>
            </a:r>
            <a:r>
              <a:rPr lang="en-US" sz="2000" baseline="-25000" dirty="0" err="1">
                <a:latin typeface="Comic Sans MS" pitchFamily="66" charset="0"/>
              </a:rPr>
              <a:t>n</a:t>
            </a:r>
            <a:r>
              <a:rPr lang="en-US" sz="2000" dirty="0">
                <a:latin typeface="Comic Sans MS" pitchFamily="66" charset="0"/>
              </a:rPr>
              <a:t> = max P), P : set of identifiers of all nodes</a:t>
            </a:r>
          </a:p>
          <a:p>
            <a:pPr marL="457200" indent="-457200">
              <a:spcBef>
                <a:spcPct val="20000"/>
              </a:spcBef>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Euclid’s GCD Program:</a:t>
            </a:r>
          </a:p>
          <a:p>
            <a:pPr marL="457200" indent="-457200">
              <a:spcBef>
                <a:spcPct val="20000"/>
              </a:spcBef>
              <a:defRPr/>
            </a:pPr>
            <a:r>
              <a:rPr lang="en-US" sz="2000" dirty="0">
                <a:latin typeface="Comic Sans MS" pitchFamily="66" charset="0"/>
              </a:rPr>
              <a:t>		(mode=stop -&gt; x = </a:t>
            </a:r>
            <a:r>
              <a:rPr lang="en-US" sz="2000" dirty="0" err="1">
                <a:latin typeface="Comic Sans MS" pitchFamily="66" charset="0"/>
              </a:rPr>
              <a:t>gcd</a:t>
            </a:r>
            <a:r>
              <a:rPr lang="en-US" sz="2000" dirty="0">
                <a:latin typeface="Comic Sans MS" pitchFamily="66" charset="0"/>
              </a:rPr>
              <a:t>(</a:t>
            </a:r>
            <a:r>
              <a:rPr lang="en-US" sz="2000" dirty="0" err="1">
                <a:latin typeface="Comic Sans MS" pitchFamily="66" charset="0"/>
              </a:rPr>
              <a:t>m,n</a:t>
            </a:r>
            <a:r>
              <a:rPr lang="en-US" sz="2000" dirty="0">
                <a:latin typeface="Comic Sans MS" pitchFamily="66" charset="0"/>
              </a:rPr>
              <a:t>))</a:t>
            </a:r>
          </a:p>
          <a:p>
            <a:pPr marL="914400" lvl="1" indent="-457200">
              <a:spcBef>
                <a:spcPct val="20000"/>
              </a:spcBef>
              <a:defRPr/>
            </a:pPr>
            <a:endParaRPr lang="en-US" sz="2000" dirty="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126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Formal Verification</a:t>
            </a:r>
          </a:p>
        </p:txBody>
      </p:sp>
      <p:sp>
        <p:nvSpPr>
          <p:cNvPr id="8" name="Rectangle 4"/>
          <p:cNvSpPr>
            <a:spLocks noChangeArrowheads="1"/>
          </p:cNvSpPr>
          <p:nvPr/>
        </p:nvSpPr>
        <p:spPr bwMode="auto">
          <a:xfrm>
            <a:off x="3352800" y="1752600"/>
            <a:ext cx="2895600" cy="1066800"/>
          </a:xfrm>
          <a:prstGeom prst="rect">
            <a:avLst/>
          </a:prstGeom>
          <a:solidFill>
            <a:srgbClr val="FFCC99">
              <a:alpha val="58038"/>
            </a:srgbClr>
          </a:solidFill>
          <a:ln w="31750">
            <a:solidFill>
              <a:schemeClr val="tx1"/>
            </a:solidFill>
            <a:miter lim="800000"/>
            <a:headEnd/>
            <a:tailEnd/>
          </a:ln>
        </p:spPr>
        <p:txBody>
          <a:bodyPr wrap="none" anchor="ctr"/>
          <a:lstStyle/>
          <a:p>
            <a:pPr algn="ctr" eaLnBrk="0" hangingPunct="0"/>
            <a:endParaRPr lang="en-US">
              <a:solidFill>
                <a:schemeClr val="tx1"/>
              </a:solidFill>
            </a:endParaRPr>
          </a:p>
        </p:txBody>
      </p:sp>
      <p:sp>
        <p:nvSpPr>
          <p:cNvPr id="9" name="Line 5"/>
          <p:cNvSpPr>
            <a:spLocks noChangeShapeType="1"/>
          </p:cNvSpPr>
          <p:nvPr/>
        </p:nvSpPr>
        <p:spPr bwMode="auto">
          <a:xfrm>
            <a:off x="2514600" y="2057400"/>
            <a:ext cx="838200" cy="0"/>
          </a:xfrm>
          <a:prstGeom prst="line">
            <a:avLst/>
          </a:prstGeom>
          <a:noFill/>
          <a:ln w="31750">
            <a:solidFill>
              <a:schemeClr val="accent2"/>
            </a:solidFill>
            <a:round/>
            <a:headEnd/>
            <a:tailEnd type="triangle" w="med" len="med"/>
          </a:ln>
        </p:spPr>
        <p:txBody>
          <a:bodyPr wrap="none" anchor="ctr"/>
          <a:lstStyle/>
          <a:p>
            <a:endParaRPr lang="en-US"/>
          </a:p>
        </p:txBody>
      </p:sp>
      <p:sp>
        <p:nvSpPr>
          <p:cNvPr id="10" name="Line 6"/>
          <p:cNvSpPr>
            <a:spLocks noChangeShapeType="1"/>
          </p:cNvSpPr>
          <p:nvPr/>
        </p:nvSpPr>
        <p:spPr bwMode="auto">
          <a:xfrm>
            <a:off x="2514600" y="2590800"/>
            <a:ext cx="838200" cy="0"/>
          </a:xfrm>
          <a:prstGeom prst="line">
            <a:avLst/>
          </a:prstGeom>
          <a:noFill/>
          <a:ln w="31750">
            <a:solidFill>
              <a:schemeClr val="accent2"/>
            </a:solidFill>
            <a:round/>
            <a:headEnd/>
            <a:tailEnd type="triangle" w="med" len="med"/>
          </a:ln>
        </p:spPr>
        <p:txBody>
          <a:bodyPr wrap="none" anchor="ctr"/>
          <a:lstStyle/>
          <a:p>
            <a:endParaRPr lang="en-US"/>
          </a:p>
        </p:txBody>
      </p:sp>
      <p:sp>
        <p:nvSpPr>
          <p:cNvPr id="11" name="Line 7"/>
          <p:cNvSpPr>
            <a:spLocks noChangeShapeType="1"/>
          </p:cNvSpPr>
          <p:nvPr/>
        </p:nvSpPr>
        <p:spPr bwMode="auto">
          <a:xfrm>
            <a:off x="6248400" y="2057400"/>
            <a:ext cx="838200" cy="0"/>
          </a:xfrm>
          <a:prstGeom prst="line">
            <a:avLst/>
          </a:prstGeom>
          <a:noFill/>
          <a:ln w="31750">
            <a:solidFill>
              <a:schemeClr val="folHlink"/>
            </a:solidFill>
            <a:round/>
            <a:headEnd/>
            <a:tailEnd type="triangle" w="med" len="med"/>
          </a:ln>
        </p:spPr>
        <p:txBody>
          <a:bodyPr wrap="none" anchor="ctr"/>
          <a:lstStyle/>
          <a:p>
            <a:endParaRPr lang="en-US"/>
          </a:p>
        </p:txBody>
      </p:sp>
      <p:sp>
        <p:nvSpPr>
          <p:cNvPr id="12" name="Line 8"/>
          <p:cNvSpPr>
            <a:spLocks noChangeShapeType="1"/>
          </p:cNvSpPr>
          <p:nvPr/>
        </p:nvSpPr>
        <p:spPr bwMode="auto">
          <a:xfrm>
            <a:off x="6248400" y="2514600"/>
            <a:ext cx="838200" cy="0"/>
          </a:xfrm>
          <a:prstGeom prst="line">
            <a:avLst/>
          </a:prstGeom>
          <a:noFill/>
          <a:ln w="31750">
            <a:solidFill>
              <a:srgbClr val="CC0000"/>
            </a:solidFill>
            <a:round/>
            <a:headEnd/>
            <a:tailEnd type="triangle" w="med" len="med"/>
          </a:ln>
        </p:spPr>
        <p:txBody>
          <a:bodyPr wrap="none" anchor="ctr"/>
          <a:lstStyle/>
          <a:p>
            <a:endParaRPr lang="en-US"/>
          </a:p>
        </p:txBody>
      </p:sp>
      <p:sp>
        <p:nvSpPr>
          <p:cNvPr id="13" name="Text Box 9"/>
          <p:cNvSpPr txBox="1">
            <a:spLocks noChangeArrowheads="1"/>
          </p:cNvSpPr>
          <p:nvPr/>
        </p:nvSpPr>
        <p:spPr bwMode="auto">
          <a:xfrm>
            <a:off x="282213" y="1750368"/>
            <a:ext cx="2175597" cy="461665"/>
          </a:xfrm>
          <a:prstGeom prst="rect">
            <a:avLst/>
          </a:prstGeom>
          <a:noFill/>
          <a:ln w="12700">
            <a:noFill/>
            <a:miter lim="800000"/>
            <a:headEnd/>
            <a:tailEnd/>
          </a:ln>
        </p:spPr>
        <p:txBody>
          <a:bodyPr wrap="none" anchor="ctr">
            <a:spAutoFit/>
          </a:bodyPr>
          <a:lstStyle/>
          <a:p>
            <a:pPr algn="ctr" eaLnBrk="0" hangingPunct="0"/>
            <a:r>
              <a:rPr lang="en-US" sz="2400" dirty="0"/>
              <a:t>Model/Program</a:t>
            </a:r>
          </a:p>
        </p:txBody>
      </p:sp>
      <p:sp>
        <p:nvSpPr>
          <p:cNvPr id="14" name="Text Box 10"/>
          <p:cNvSpPr txBox="1">
            <a:spLocks noChangeArrowheads="1"/>
          </p:cNvSpPr>
          <p:nvPr/>
        </p:nvSpPr>
        <p:spPr bwMode="auto">
          <a:xfrm>
            <a:off x="387350" y="2362200"/>
            <a:ext cx="1965325" cy="457200"/>
          </a:xfrm>
          <a:prstGeom prst="rect">
            <a:avLst/>
          </a:prstGeom>
          <a:noFill/>
          <a:ln w="12700">
            <a:noFill/>
            <a:miter lim="800000"/>
            <a:headEnd/>
            <a:tailEnd/>
          </a:ln>
        </p:spPr>
        <p:txBody>
          <a:bodyPr wrap="none" anchor="ctr">
            <a:spAutoFit/>
          </a:bodyPr>
          <a:lstStyle/>
          <a:p>
            <a:pPr algn="ctr" eaLnBrk="0" hangingPunct="0"/>
            <a:r>
              <a:rPr lang="en-US" sz="2400"/>
              <a:t>Requirement</a:t>
            </a:r>
          </a:p>
        </p:txBody>
      </p:sp>
      <p:sp>
        <p:nvSpPr>
          <p:cNvPr id="15" name="Text Box 11"/>
          <p:cNvSpPr txBox="1">
            <a:spLocks noChangeArrowheads="1"/>
          </p:cNvSpPr>
          <p:nvPr/>
        </p:nvSpPr>
        <p:spPr bwMode="auto">
          <a:xfrm>
            <a:off x="7245350" y="1752600"/>
            <a:ext cx="1598613" cy="457200"/>
          </a:xfrm>
          <a:prstGeom prst="rect">
            <a:avLst/>
          </a:prstGeom>
          <a:noFill/>
          <a:ln w="12700">
            <a:noFill/>
            <a:miter lim="800000"/>
            <a:headEnd/>
            <a:tailEnd/>
          </a:ln>
        </p:spPr>
        <p:txBody>
          <a:bodyPr wrap="none" anchor="ctr">
            <a:spAutoFit/>
          </a:bodyPr>
          <a:lstStyle/>
          <a:p>
            <a:pPr algn="ctr" eaLnBrk="0" hangingPunct="0"/>
            <a:r>
              <a:rPr lang="en-US" sz="2400">
                <a:solidFill>
                  <a:schemeClr val="folHlink"/>
                </a:solidFill>
              </a:rPr>
              <a:t>yes/proof</a:t>
            </a:r>
          </a:p>
        </p:txBody>
      </p:sp>
      <p:sp>
        <p:nvSpPr>
          <p:cNvPr id="16" name="Text Box 12"/>
          <p:cNvSpPr txBox="1">
            <a:spLocks noChangeArrowheads="1"/>
          </p:cNvSpPr>
          <p:nvPr/>
        </p:nvSpPr>
        <p:spPr bwMode="auto">
          <a:xfrm>
            <a:off x="7239000" y="2286000"/>
            <a:ext cx="1162050" cy="457200"/>
          </a:xfrm>
          <a:prstGeom prst="rect">
            <a:avLst/>
          </a:prstGeom>
          <a:noFill/>
          <a:ln w="12700">
            <a:noFill/>
            <a:miter lim="800000"/>
            <a:headEnd/>
            <a:tailEnd/>
          </a:ln>
        </p:spPr>
        <p:txBody>
          <a:bodyPr wrap="none" anchor="ctr">
            <a:spAutoFit/>
          </a:bodyPr>
          <a:lstStyle/>
          <a:p>
            <a:pPr algn="ctr" eaLnBrk="0" hangingPunct="0"/>
            <a:r>
              <a:rPr lang="en-US" sz="2400">
                <a:solidFill>
                  <a:srgbClr val="CC0000"/>
                </a:solidFill>
              </a:rPr>
              <a:t>no/bug</a:t>
            </a:r>
          </a:p>
        </p:txBody>
      </p:sp>
      <p:sp>
        <p:nvSpPr>
          <p:cNvPr id="17" name="Rectangle 3"/>
          <p:cNvSpPr txBox="1">
            <a:spLocks noChangeArrowheads="1"/>
          </p:cNvSpPr>
          <p:nvPr/>
        </p:nvSpPr>
        <p:spPr>
          <a:xfrm>
            <a:off x="3200400" y="1752600"/>
            <a:ext cx="3276600" cy="1066800"/>
          </a:xfrm>
          <a:prstGeom prst="rect">
            <a:avLst/>
          </a:prstGeom>
        </p:spPr>
        <p:txBody>
          <a:bodyPr vert="horz" lIns="91432" tIns="45716" rIns="91432" bIns="45716"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a:solidFill>
                  <a:schemeClr val="hlink"/>
                </a:solidFill>
              </a:rPr>
              <a:t>Verifier</a:t>
            </a:r>
          </a:p>
        </p:txBody>
      </p:sp>
      <p:sp>
        <p:nvSpPr>
          <p:cNvPr id="28" name="Rectangle 15"/>
          <p:cNvSpPr txBox="1">
            <a:spLocks noChangeArrowheads="1"/>
          </p:cNvSpPr>
          <p:nvPr/>
        </p:nvSpPr>
        <p:spPr>
          <a:xfrm>
            <a:off x="381000" y="4191000"/>
            <a:ext cx="8610600" cy="1219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spcBef>
                <a:spcPct val="35000"/>
              </a:spcBef>
              <a:buFont typeface="Wingdings" pitchFamily="2" charset="2"/>
              <a:buNone/>
            </a:pPr>
            <a:r>
              <a:rPr lang="en-US" altLang="ko-KR" sz="2000" dirty="0">
                <a:solidFill>
                  <a:srgbClr val="000099"/>
                </a:solidFill>
                <a:ea typeface="Gulim"/>
                <a:cs typeface="Gulim"/>
              </a:rPr>
              <a:t>Grand challenge: </a:t>
            </a:r>
          </a:p>
          <a:p>
            <a:pPr>
              <a:lnSpc>
                <a:spcPct val="80000"/>
              </a:lnSpc>
              <a:spcBef>
                <a:spcPct val="35000"/>
              </a:spcBef>
              <a:buFont typeface="Wingdings" pitchFamily="2" charset="2"/>
              <a:buNone/>
            </a:pPr>
            <a:r>
              <a:rPr lang="en-US" altLang="ko-KR" sz="2000" dirty="0">
                <a:solidFill>
                  <a:srgbClr val="000099"/>
                </a:solidFill>
                <a:ea typeface="Gulim"/>
                <a:cs typeface="Gulim"/>
              </a:rPr>
              <a:t>	Automate verification as much as possible ! </a:t>
            </a:r>
          </a:p>
        </p:txBody>
      </p: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229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43092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Analysis Techniques</a:t>
            </a: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Dynamic Analysis (runtime)</a:t>
            </a:r>
          </a:p>
          <a:p>
            <a:pPr marL="914400" lvl="1" indent="-457200">
              <a:spcBef>
                <a:spcPct val="20000"/>
              </a:spcBef>
              <a:buFont typeface="Wingdings" pitchFamily="2" charset="2"/>
              <a:buChar char="§"/>
              <a:defRPr/>
            </a:pPr>
            <a:r>
              <a:rPr lang="en-US" sz="2000" dirty="0">
                <a:latin typeface="Comic Sans MS" pitchFamily="66" charset="0"/>
              </a:rPr>
              <a:t>Execute the system, possibly multiple times with different inputs</a:t>
            </a:r>
          </a:p>
          <a:p>
            <a:pPr marL="914400" lvl="1" indent="-457200">
              <a:spcBef>
                <a:spcPct val="20000"/>
              </a:spcBef>
              <a:buFont typeface="Wingdings" pitchFamily="2" charset="2"/>
              <a:buChar char="§"/>
              <a:defRPr/>
            </a:pPr>
            <a:r>
              <a:rPr lang="en-US" sz="2000" dirty="0">
                <a:latin typeface="Comic Sans MS" pitchFamily="66" charset="0"/>
              </a:rPr>
              <a:t>Check if every execution meets the desired requirement</a:t>
            </a:r>
          </a:p>
          <a:p>
            <a:pPr marL="457200" indent="-457200">
              <a:spcBef>
                <a:spcPct val="20000"/>
              </a:spcBef>
              <a:buFont typeface="Wingdings" pitchFamily="2" charset="2"/>
              <a:buChar char="q"/>
              <a:defRPr/>
            </a:pPr>
            <a:r>
              <a:rPr lang="en-US" sz="2000" dirty="0">
                <a:solidFill>
                  <a:srgbClr val="C00000"/>
                </a:solidFill>
                <a:latin typeface="Comic Sans MS" pitchFamily="66" charset="0"/>
              </a:rPr>
              <a:t>Static Analysis (design time)</a:t>
            </a:r>
          </a:p>
          <a:p>
            <a:pPr marL="914400" lvl="1" indent="-457200">
              <a:spcBef>
                <a:spcPct val="20000"/>
              </a:spcBef>
              <a:buFont typeface="Wingdings" panose="05000000000000000000" pitchFamily="2" charset="2"/>
              <a:buChar char="§"/>
              <a:defRPr/>
            </a:pPr>
            <a:r>
              <a:rPr lang="en-US" sz="2000" dirty="0">
                <a:latin typeface="Comic Sans MS" pitchFamily="66" charset="0"/>
              </a:rPr>
              <a:t>Analyze the source code or the model for possible bugs</a:t>
            </a:r>
          </a:p>
          <a:p>
            <a:pPr marL="457200" indent="-457200">
              <a:spcBef>
                <a:spcPct val="20000"/>
              </a:spcBef>
              <a:buFont typeface="Wingdings" pitchFamily="2" charset="2"/>
              <a:buChar char="q"/>
              <a:defRPr/>
            </a:pPr>
            <a:r>
              <a:rPr lang="en-US" sz="2000" dirty="0">
                <a:latin typeface="Comic Sans MS" pitchFamily="66" charset="0"/>
              </a:rPr>
              <a:t>Trade-offs</a:t>
            </a:r>
          </a:p>
          <a:p>
            <a:pPr marL="914400" lvl="1" indent="-457200">
              <a:spcBef>
                <a:spcPct val="20000"/>
              </a:spcBef>
              <a:buFont typeface="Wingdings" panose="05000000000000000000" pitchFamily="2" charset="2"/>
              <a:buChar char="§"/>
              <a:defRPr/>
            </a:pPr>
            <a:r>
              <a:rPr lang="en-US" sz="2000" dirty="0">
                <a:latin typeface="Comic Sans MS" pitchFamily="66" charset="0"/>
              </a:rPr>
              <a:t>Dynamic analysis is incomplete, but accurate (checks real system, and bugs discovered are real bugs</a:t>
            </a:r>
          </a:p>
          <a:p>
            <a:pPr marL="914400" lvl="1" indent="-457200">
              <a:spcBef>
                <a:spcPct val="20000"/>
              </a:spcBef>
              <a:buFont typeface="Wingdings" panose="05000000000000000000" pitchFamily="2" charset="2"/>
              <a:buChar char="§"/>
              <a:defRPr/>
            </a:pPr>
            <a:r>
              <a:rPr lang="en-US" sz="2000" dirty="0">
                <a:latin typeface="Comic Sans MS" pitchFamily="66" charset="0"/>
              </a:rPr>
              <a:t>Static analysis can catch design bugs early !</a:t>
            </a:r>
          </a:p>
          <a:p>
            <a:pPr marL="914400" lvl="1" indent="-457200">
              <a:spcBef>
                <a:spcPct val="20000"/>
              </a:spcBef>
              <a:buFont typeface="Wingdings" panose="05000000000000000000" pitchFamily="2" charset="2"/>
              <a:buChar char="§"/>
              <a:defRPr/>
            </a:pPr>
            <a:r>
              <a:rPr lang="en-US" sz="2000" dirty="0">
                <a:latin typeface="Comic Sans MS" pitchFamily="66" charset="0"/>
              </a:rPr>
              <a:t>Many static analysis techniques are not scalable (solution: analyze approximate versions, can lead to false warnings)</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331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400375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Invariant Verification</a:t>
            </a: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Simulation</a:t>
            </a:r>
          </a:p>
          <a:p>
            <a:pPr marL="914400" lvl="1" indent="-457200">
              <a:spcBef>
                <a:spcPct val="20000"/>
              </a:spcBef>
              <a:buFont typeface="Wingdings" pitchFamily="2" charset="2"/>
              <a:buChar char="§"/>
              <a:defRPr/>
            </a:pPr>
            <a:r>
              <a:rPr lang="en-US" sz="2000" dirty="0">
                <a:latin typeface="Comic Sans MS" pitchFamily="66" charset="0"/>
              </a:rPr>
              <a:t>Simulate the model, possibly multiple times with different inputs</a:t>
            </a:r>
          </a:p>
          <a:p>
            <a:pPr marL="914400" lvl="1" indent="-457200">
              <a:spcBef>
                <a:spcPct val="20000"/>
              </a:spcBef>
              <a:buFont typeface="Wingdings" pitchFamily="2" charset="2"/>
              <a:buChar char="§"/>
              <a:defRPr/>
            </a:pPr>
            <a:r>
              <a:rPr lang="en-US" sz="2000" dirty="0">
                <a:latin typeface="Comic Sans MS" pitchFamily="66" charset="0"/>
              </a:rPr>
              <a:t>Easy to implement, scalable, but no correctness guarantees</a:t>
            </a:r>
          </a:p>
          <a:p>
            <a:pPr marL="457200" indent="-457200">
              <a:spcBef>
                <a:spcPct val="20000"/>
              </a:spcBef>
              <a:buFont typeface="Wingdings" pitchFamily="2" charset="2"/>
              <a:buChar char="q"/>
              <a:defRPr/>
            </a:pPr>
            <a:r>
              <a:rPr lang="en-US" sz="2000" dirty="0">
                <a:solidFill>
                  <a:srgbClr val="C00000"/>
                </a:solidFill>
                <a:latin typeface="Comic Sans MS" pitchFamily="66" charset="0"/>
              </a:rPr>
              <a:t>Proof based</a:t>
            </a:r>
          </a:p>
          <a:p>
            <a:pPr marL="914400" lvl="1" indent="-457200">
              <a:spcBef>
                <a:spcPct val="20000"/>
              </a:spcBef>
              <a:buFont typeface="Wingdings" panose="05000000000000000000" pitchFamily="2" charset="2"/>
              <a:buChar char="§"/>
              <a:defRPr/>
            </a:pPr>
            <a:r>
              <a:rPr lang="en-US" sz="2000" dirty="0">
                <a:latin typeface="Comic Sans MS" pitchFamily="66" charset="0"/>
              </a:rPr>
              <a:t>Construct a proof that system satisfies the invariant</a:t>
            </a:r>
          </a:p>
          <a:p>
            <a:pPr marL="914400" lvl="1" indent="-457200">
              <a:spcBef>
                <a:spcPct val="20000"/>
              </a:spcBef>
              <a:buFont typeface="Wingdings" panose="05000000000000000000" pitchFamily="2" charset="2"/>
              <a:buChar char="§"/>
              <a:defRPr/>
            </a:pPr>
            <a:r>
              <a:rPr lang="en-US" sz="2000" dirty="0">
                <a:latin typeface="Comic Sans MS" pitchFamily="66" charset="0"/>
              </a:rPr>
              <a:t>Requires manual effort (partial automation possible)</a:t>
            </a:r>
          </a:p>
          <a:p>
            <a:pPr marL="457200" indent="-457200">
              <a:spcBef>
                <a:spcPct val="20000"/>
              </a:spcBef>
              <a:buFont typeface="Wingdings" pitchFamily="2" charset="2"/>
              <a:buChar char="q"/>
              <a:defRPr/>
            </a:pPr>
            <a:r>
              <a:rPr lang="en-US" sz="2000" dirty="0">
                <a:latin typeface="Comic Sans MS" pitchFamily="66" charset="0"/>
              </a:rPr>
              <a:t>State-space analysis (Model checking)</a:t>
            </a:r>
          </a:p>
          <a:p>
            <a:pPr marL="914400" lvl="1" indent="-457200">
              <a:spcBef>
                <a:spcPct val="20000"/>
              </a:spcBef>
              <a:buFont typeface="Wingdings" panose="05000000000000000000" pitchFamily="2" charset="2"/>
              <a:buChar char="§"/>
              <a:defRPr/>
            </a:pPr>
            <a:r>
              <a:rPr lang="en-US" sz="2000" dirty="0">
                <a:latin typeface="Comic Sans MS" pitchFamily="66" charset="0"/>
              </a:rPr>
              <a:t>Algorithm explores “all” reachable states to check invariants</a:t>
            </a:r>
          </a:p>
          <a:p>
            <a:pPr marL="914400" lvl="1" indent="-457200">
              <a:spcBef>
                <a:spcPct val="20000"/>
              </a:spcBef>
              <a:buFont typeface="Wingdings" panose="05000000000000000000" pitchFamily="2" charset="2"/>
              <a:buChar char="§"/>
              <a:defRPr/>
            </a:pPr>
            <a:r>
              <a:rPr lang="en-US" sz="2000" dirty="0">
                <a:latin typeface="Comic Sans MS" pitchFamily="66" charset="0"/>
              </a:rPr>
              <a:t>Not scalable, but current tools can analyze many real-world designs (relies on many interesting theoretical advances)</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434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636534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Proving Invariants</a:t>
            </a: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Given a transition system (S, Init, Trans), and a property </a:t>
            </a:r>
            <a:r>
              <a:rPr lang="en-US" sz="2000" dirty="0">
                <a:latin typeface="Symbol" panose="05050102010706020507" pitchFamily="18" charset="2"/>
              </a:rPr>
              <a:t>j</a:t>
            </a:r>
            <a:r>
              <a:rPr lang="en-US" sz="2000" dirty="0">
                <a:latin typeface="Comic Sans MS" pitchFamily="66" charset="0"/>
              </a:rPr>
              <a:t>, prove that all reachable states of T satisfy </a:t>
            </a:r>
            <a:r>
              <a:rPr lang="en-US" sz="2000" dirty="0">
                <a:latin typeface="Symbol" panose="05050102010706020507" pitchFamily="18" charset="2"/>
              </a:rPr>
              <a:t>j</a:t>
            </a:r>
          </a:p>
          <a:p>
            <a:pPr marL="457200" indent="-457200">
              <a:spcBef>
                <a:spcPct val="20000"/>
              </a:spcBef>
              <a:buFont typeface="Wingdings" pitchFamily="2" charset="2"/>
              <a:buChar char="q"/>
              <a:defRPr/>
            </a:pPr>
            <a:r>
              <a:rPr lang="en-US" sz="2000" dirty="0">
                <a:latin typeface="Comic Sans MS" pitchFamily="66" charset="0"/>
              </a:rPr>
              <a:t>Inductive definition of reachable states</a:t>
            </a:r>
          </a:p>
          <a:p>
            <a:pPr marL="914400" lvl="1" indent="-457200">
              <a:spcBef>
                <a:spcPct val="20000"/>
              </a:spcBef>
              <a:buFont typeface="Wingdings" panose="05000000000000000000" pitchFamily="2" charset="2"/>
              <a:buChar char="§"/>
              <a:defRPr/>
            </a:pPr>
            <a:r>
              <a:rPr lang="en-US" sz="2000" dirty="0">
                <a:latin typeface="Comic Sans MS" pitchFamily="66" charset="0"/>
              </a:rPr>
              <a:t>All initial states are reachable using 0 transitions</a:t>
            </a:r>
          </a:p>
          <a:p>
            <a:pPr marL="914400" lvl="1" indent="-457200">
              <a:spcBef>
                <a:spcPct val="20000"/>
              </a:spcBef>
              <a:buFont typeface="Wingdings" panose="05000000000000000000" pitchFamily="2" charset="2"/>
              <a:buChar char="§"/>
              <a:defRPr/>
            </a:pPr>
            <a:r>
              <a:rPr lang="en-US" sz="2000" dirty="0">
                <a:latin typeface="Comic Sans MS" pitchFamily="66" charset="0"/>
              </a:rPr>
              <a:t>If a state s is reachable in k transitions and (</a:t>
            </a:r>
            <a:r>
              <a:rPr lang="en-US" sz="2000" dirty="0" err="1">
                <a:latin typeface="Comic Sans MS" pitchFamily="66" charset="0"/>
              </a:rPr>
              <a:t>s,t</a:t>
            </a:r>
            <a:r>
              <a:rPr lang="en-US" sz="2000" dirty="0">
                <a:latin typeface="Comic Sans MS" pitchFamily="66" charset="0"/>
              </a:rPr>
              <a:t>) is a transition, then the state t is reachable in (k+1) transitions</a:t>
            </a:r>
          </a:p>
          <a:p>
            <a:pPr marL="914400" lvl="1" indent="-457200">
              <a:spcBef>
                <a:spcPct val="20000"/>
              </a:spcBef>
              <a:buFont typeface="Wingdings" panose="05000000000000000000" pitchFamily="2" charset="2"/>
              <a:buChar char="§"/>
              <a:defRPr/>
            </a:pPr>
            <a:r>
              <a:rPr lang="en-US" sz="2000" dirty="0">
                <a:latin typeface="Comic Sans MS" pitchFamily="66" charset="0"/>
              </a:rPr>
              <a:t>Reachable = Reachable in n transitions, for some n</a:t>
            </a:r>
          </a:p>
          <a:p>
            <a:pPr marL="457200" indent="-457200">
              <a:spcBef>
                <a:spcPct val="20000"/>
              </a:spcBef>
              <a:buFont typeface="Wingdings" pitchFamily="2" charset="2"/>
              <a:buChar char="q"/>
              <a:defRPr/>
            </a:pPr>
            <a:r>
              <a:rPr lang="en-US" sz="2000" dirty="0">
                <a:latin typeface="Comic Sans MS" pitchFamily="66" charset="0"/>
              </a:rPr>
              <a:t>Prove: for all n, states reachable in n transitions satisfy </a:t>
            </a:r>
            <a:r>
              <a:rPr lang="en-US" sz="2000" dirty="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a:latin typeface="Comic Sans MS" pitchFamily="66" charset="0"/>
              </a:rPr>
              <a:t>Base case: Show that all initial states satisfy </a:t>
            </a:r>
            <a:r>
              <a:rPr lang="en-US" sz="2000" dirty="0">
                <a:latin typeface="Symbol" panose="05050102010706020507" pitchFamily="18" charset="2"/>
              </a:rPr>
              <a:t>j </a:t>
            </a:r>
            <a:endParaRPr lang="en-US" sz="2000" dirty="0">
              <a:latin typeface="Comic Sans MS" pitchFamily="66" charset="0"/>
            </a:endParaRPr>
          </a:p>
          <a:p>
            <a:pPr marL="914400" lvl="1" indent="-457200">
              <a:spcBef>
                <a:spcPct val="20000"/>
              </a:spcBef>
              <a:buFont typeface="Wingdings" panose="05000000000000000000" pitchFamily="2" charset="2"/>
              <a:buChar char="§"/>
              <a:defRPr/>
            </a:pPr>
            <a:r>
              <a:rPr lang="en-US" sz="2000" dirty="0">
                <a:latin typeface="Comic Sans MS" pitchFamily="66" charset="0"/>
              </a:rPr>
              <a:t>Inductive case:</a:t>
            </a:r>
          </a:p>
          <a:p>
            <a:pPr lvl="1">
              <a:spcBef>
                <a:spcPct val="20000"/>
              </a:spcBef>
              <a:defRPr/>
            </a:pPr>
            <a:r>
              <a:rPr lang="en-US" sz="2000" dirty="0">
                <a:latin typeface="Comic Sans MS" pitchFamily="66" charset="0"/>
              </a:rPr>
              <a:t>	Assume that a state s satisfies </a:t>
            </a:r>
            <a:r>
              <a:rPr lang="en-US" sz="2000" dirty="0">
                <a:latin typeface="Symbol" panose="05050102010706020507" pitchFamily="18" charset="2"/>
              </a:rPr>
              <a:t>j</a:t>
            </a:r>
            <a:endParaRPr lang="en-US" sz="2000" dirty="0">
              <a:latin typeface="Comic Sans MS" pitchFamily="66" charset="0"/>
            </a:endParaRPr>
          </a:p>
          <a:p>
            <a:pPr lvl="1">
              <a:spcBef>
                <a:spcPct val="20000"/>
              </a:spcBef>
              <a:defRPr/>
            </a:pPr>
            <a:r>
              <a:rPr lang="en-US" sz="2000" dirty="0">
                <a:latin typeface="Comic Sans MS" pitchFamily="66" charset="0"/>
              </a:rPr>
              <a:t>	Show that if (</a:t>
            </a:r>
            <a:r>
              <a:rPr lang="en-US" sz="2000" dirty="0" err="1">
                <a:latin typeface="Comic Sans MS" pitchFamily="66" charset="0"/>
              </a:rPr>
              <a:t>s,t</a:t>
            </a:r>
            <a:r>
              <a:rPr lang="en-US" sz="2000" dirty="0">
                <a:latin typeface="Comic Sans MS" pitchFamily="66" charset="0"/>
              </a:rPr>
              <a:t>) is a transition then t must satisfy </a:t>
            </a:r>
            <a:r>
              <a:rPr lang="en-US" sz="2000" dirty="0">
                <a:latin typeface="Symbol" panose="05050102010706020507" pitchFamily="18" charset="2"/>
              </a:rPr>
              <a:t>j</a:t>
            </a:r>
            <a:endParaRPr lang="en-US" sz="2000" dirty="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536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48341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Recap: Inductive Proofs</a:t>
            </a: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To show that a statement P holds for all numbers n, </a:t>
            </a:r>
          </a:p>
          <a:p>
            <a:pPr marL="914400" lvl="1" indent="-457200">
              <a:spcBef>
                <a:spcPct val="20000"/>
              </a:spcBef>
              <a:buFont typeface="Wingdings" panose="05000000000000000000" pitchFamily="2" charset="2"/>
              <a:buChar char="§"/>
              <a:defRPr/>
            </a:pPr>
            <a:r>
              <a:rPr lang="en-US" sz="2000" dirty="0">
                <a:latin typeface="Comic Sans MS" pitchFamily="66" charset="0"/>
              </a:rPr>
              <a:t>Base case: Prove that P holds for n=0</a:t>
            </a:r>
          </a:p>
          <a:p>
            <a:pPr marL="914400" lvl="1" indent="-457200">
              <a:spcBef>
                <a:spcPct val="20000"/>
              </a:spcBef>
              <a:buFont typeface="Wingdings" panose="05000000000000000000" pitchFamily="2" charset="2"/>
              <a:buChar char="§"/>
              <a:defRPr/>
            </a:pPr>
            <a:r>
              <a:rPr lang="en-US" sz="2000" dirty="0">
                <a:latin typeface="Comic Sans MS" pitchFamily="66" charset="0"/>
              </a:rPr>
              <a:t>Assume that P holds for an arbitrary number k</a:t>
            </a:r>
          </a:p>
          <a:p>
            <a:pPr marL="914400" lvl="1" indent="-457200">
              <a:spcBef>
                <a:spcPct val="20000"/>
              </a:spcBef>
              <a:buFont typeface="Wingdings" panose="05000000000000000000" pitchFamily="2" charset="2"/>
              <a:buChar char="§"/>
              <a:defRPr/>
            </a:pPr>
            <a:r>
              <a:rPr lang="en-US" sz="2000" dirty="0">
                <a:latin typeface="Comic Sans MS" pitchFamily="66" charset="0"/>
              </a:rPr>
              <a:t>Prove (using the assumption) that the statement holds for k+1</a:t>
            </a:r>
          </a:p>
          <a:p>
            <a:pPr marL="914400" lvl="1" indent="-457200">
              <a:spcBef>
                <a:spcPct val="20000"/>
              </a:spcBef>
              <a:buFont typeface="Wingdings" panose="05000000000000000000" pitchFamily="2" charset="2"/>
              <a:buChar char="§"/>
              <a:defRPr/>
            </a:pPr>
            <a:endParaRPr lang="en-US" sz="2000" dirty="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Example statement:</a:t>
            </a:r>
          </a:p>
          <a:p>
            <a:pPr>
              <a:spcBef>
                <a:spcPct val="20000"/>
              </a:spcBef>
              <a:defRPr/>
            </a:pPr>
            <a:r>
              <a:rPr lang="en-US" sz="2000" dirty="0">
                <a:latin typeface="Comic Sans MS" pitchFamily="66" charset="0"/>
              </a:rPr>
              <a:t>	For all n, (0 + 1 + 2 + … + n) = n(n+1)/2</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638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36146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Inductive Invariant</a:t>
            </a: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A property </a:t>
            </a:r>
            <a:r>
              <a:rPr lang="en-US" sz="2000" dirty="0">
                <a:latin typeface="Symbol" panose="05050102010706020507" pitchFamily="18" charset="2"/>
              </a:rPr>
              <a:t>j</a:t>
            </a:r>
            <a:r>
              <a:rPr lang="en-US" sz="2000" dirty="0">
                <a:latin typeface="Comic Sans MS" pitchFamily="66" charset="0"/>
              </a:rPr>
              <a:t> is an inductive invariant of transition system T if </a:t>
            </a:r>
          </a:p>
          <a:p>
            <a:pPr marL="914400" lvl="1" indent="-457200">
              <a:spcBef>
                <a:spcPct val="20000"/>
              </a:spcBef>
              <a:buFont typeface="+mj-lt"/>
              <a:buAutoNum type="arabicPeriod"/>
              <a:defRPr/>
            </a:pPr>
            <a:r>
              <a:rPr lang="en-US" sz="2000" dirty="0">
                <a:latin typeface="Comic Sans MS" pitchFamily="66" charset="0"/>
              </a:rPr>
              <a:t>Every initial state of T satisfies </a:t>
            </a:r>
            <a:r>
              <a:rPr lang="en-US" sz="2000" dirty="0">
                <a:latin typeface="Symbol" panose="05050102010706020507" pitchFamily="18" charset="2"/>
              </a:rPr>
              <a:t>j</a:t>
            </a:r>
          </a:p>
          <a:p>
            <a:pPr marL="914400" lvl="1" indent="-457200">
              <a:spcBef>
                <a:spcPct val="20000"/>
              </a:spcBef>
              <a:buFont typeface="+mj-lt"/>
              <a:buAutoNum type="arabicPeriod"/>
              <a:defRPr/>
            </a:pPr>
            <a:r>
              <a:rPr lang="en-US" sz="2000" dirty="0">
                <a:latin typeface="Comic Sans MS" pitchFamily="66" charset="0"/>
              </a:rPr>
              <a:t>If a state satisfies </a:t>
            </a:r>
            <a:r>
              <a:rPr lang="en-US" sz="2000" dirty="0">
                <a:latin typeface="Symbol" pitchFamily="18" charset="2"/>
              </a:rPr>
              <a:t>j</a:t>
            </a:r>
            <a:r>
              <a:rPr lang="en-US" sz="2000" dirty="0">
                <a:latin typeface="Comic Sans MS" pitchFamily="66" charset="0"/>
              </a:rPr>
              <a:t> and (</a:t>
            </a:r>
            <a:r>
              <a:rPr lang="en-US" sz="2000" dirty="0" err="1">
                <a:latin typeface="Comic Sans MS" pitchFamily="66" charset="0"/>
              </a:rPr>
              <a:t>s,t</a:t>
            </a:r>
            <a:r>
              <a:rPr lang="en-US" sz="2000" dirty="0">
                <a:latin typeface="Comic Sans MS" pitchFamily="66" charset="0"/>
              </a:rPr>
              <a:t>) is a transition of T, then t must satisfy </a:t>
            </a:r>
            <a:r>
              <a:rPr lang="en-US" sz="2000" dirty="0">
                <a:latin typeface="Symbol" panose="05050102010706020507" pitchFamily="18" charset="2"/>
              </a:rPr>
              <a:t>j</a:t>
            </a:r>
          </a:p>
          <a:p>
            <a:pPr marL="914400" lvl="1" indent="-457200">
              <a:spcBef>
                <a:spcPct val="20000"/>
              </a:spcBef>
              <a:buFont typeface="Wingdings" panose="05000000000000000000" pitchFamily="2" charset="2"/>
              <a:buChar char="§"/>
              <a:defRPr/>
            </a:pPr>
            <a:endParaRPr lang="en-US" sz="2000" dirty="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If </a:t>
            </a:r>
            <a:r>
              <a:rPr lang="en-US" sz="2000" dirty="0">
                <a:latin typeface="Symbol" panose="05050102010706020507" pitchFamily="18" charset="2"/>
              </a:rPr>
              <a:t>j</a:t>
            </a:r>
            <a:r>
              <a:rPr lang="en-US" sz="2000" dirty="0">
                <a:latin typeface="Comic Sans MS" pitchFamily="66" charset="0"/>
              </a:rPr>
              <a:t> is an inductive invariant, then all reachable states of T must satisfy </a:t>
            </a:r>
            <a:r>
              <a:rPr lang="en-US" sz="2000" dirty="0">
                <a:latin typeface="Symbol" panose="05050102010706020507" pitchFamily="18" charset="2"/>
              </a:rPr>
              <a:t>j</a:t>
            </a:r>
            <a:r>
              <a:rPr lang="en-US" sz="2000" dirty="0">
                <a:latin typeface="Comic Sans MS" pitchFamily="66" charset="0"/>
              </a:rPr>
              <a:t>, and thus, it is an invariant</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741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850308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Proving Inductive Invariant Example (1)</a:t>
            </a:r>
          </a:p>
        </p:txBody>
      </p:sp>
      <p:sp>
        <p:nvSpPr>
          <p:cNvPr id="42" name="Content Placeholder 3"/>
          <p:cNvSpPr txBox="1">
            <a:spLocks/>
          </p:cNvSpPr>
          <p:nvPr/>
        </p:nvSpPr>
        <p:spPr>
          <a:xfrm>
            <a:off x="152400" y="914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a:latin typeface="Comic Sans MS" pitchFamily="66" charset="0"/>
              </a:rPr>
              <a:t>State variable </a:t>
            </a:r>
            <a:r>
              <a:rPr lang="en-US" sz="2000" dirty="0" err="1">
                <a:latin typeface="Comic Sans MS" pitchFamily="66" charset="0"/>
              </a:rPr>
              <a:t>int</a:t>
            </a:r>
            <a:r>
              <a:rPr lang="en-US" sz="2000" dirty="0">
                <a:latin typeface="Comic Sans MS" pitchFamily="66" charset="0"/>
              </a:rPr>
              <a:t> x, initialized to 0</a:t>
            </a:r>
            <a:endParaRPr lang="en-US" sz="2000" dirty="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a:latin typeface="Comic Sans MS" pitchFamily="66" charset="0"/>
              </a:rPr>
              <a:t>Transition description given by “if (x &lt; m) then x:=x+1”</a:t>
            </a:r>
            <a:endParaRPr lang="en-US" sz="2000" dirty="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Is the property </a:t>
            </a:r>
            <a:r>
              <a:rPr lang="en-US" sz="2000" dirty="0">
                <a:latin typeface="Symbol" panose="05050102010706020507" pitchFamily="18" charset="2"/>
              </a:rPr>
              <a:t>j</a:t>
            </a:r>
            <a:r>
              <a:rPr lang="en-US" sz="2000" dirty="0">
                <a:latin typeface="Comic Sans MS" pitchFamily="66" charset="0"/>
              </a:rPr>
              <a:t> : (0 &lt;= x &lt;= m) an inductive invariant of T ?</a:t>
            </a:r>
          </a:p>
          <a:p>
            <a:pPr marL="457200" indent="-457200">
              <a:spcBef>
                <a:spcPct val="20000"/>
              </a:spcBef>
              <a:buFont typeface="Wingdings" pitchFamily="2" charset="2"/>
              <a:buChar char="q"/>
              <a:defRPr/>
            </a:pPr>
            <a:r>
              <a:rPr lang="en-US" sz="2000" dirty="0">
                <a:latin typeface="Comic Sans MS" pitchFamily="66" charset="0"/>
              </a:rPr>
              <a:t>Base case: Consider initial state (x=0). Check that it satisfies </a:t>
            </a:r>
            <a:r>
              <a:rPr lang="en-US" sz="2000" dirty="0">
                <a:latin typeface="Symbol" panose="05050102010706020507" pitchFamily="18" charset="2"/>
              </a:rPr>
              <a:t>j</a:t>
            </a:r>
          </a:p>
          <a:p>
            <a:pPr marL="457200" indent="-457200">
              <a:spcBef>
                <a:spcPct val="20000"/>
              </a:spcBef>
              <a:buFont typeface="Wingdings" pitchFamily="2" charset="2"/>
              <a:buChar char="q"/>
              <a:defRPr/>
            </a:pPr>
            <a:r>
              <a:rPr lang="en-US" sz="2000" dirty="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a:latin typeface="Comic Sans MS" pitchFamily="66" charset="0"/>
              </a:rPr>
              <a:t>Consider an arbitrary state s, suppose s(x) = a</a:t>
            </a:r>
          </a:p>
          <a:p>
            <a:pPr marL="914400" lvl="1" indent="-457200">
              <a:spcBef>
                <a:spcPct val="20000"/>
              </a:spcBef>
              <a:buFont typeface="Wingdings" panose="05000000000000000000" pitchFamily="2" charset="2"/>
              <a:buChar char="§"/>
              <a:defRPr/>
            </a:pPr>
            <a:r>
              <a:rPr lang="en-US" sz="2000" dirty="0">
                <a:latin typeface="Comic Sans MS" pitchFamily="66" charset="0"/>
              </a:rPr>
              <a:t>Assume that s satisfies </a:t>
            </a:r>
            <a:r>
              <a:rPr lang="en-US" sz="2000" dirty="0">
                <a:latin typeface="Symbol" panose="05050102010706020507" pitchFamily="18" charset="2"/>
              </a:rPr>
              <a:t>j</a:t>
            </a:r>
            <a:r>
              <a:rPr lang="en-US" sz="2000" dirty="0">
                <a:latin typeface="Comic Sans MS" pitchFamily="66" charset="0"/>
              </a:rPr>
              <a:t>, that is, assume 0 &lt;= a &lt;=m</a:t>
            </a:r>
          </a:p>
          <a:p>
            <a:pPr marL="914400" lvl="1" indent="-457200">
              <a:spcBef>
                <a:spcPct val="20000"/>
              </a:spcBef>
              <a:buFont typeface="Wingdings" panose="05000000000000000000" pitchFamily="2" charset="2"/>
              <a:buChar char="§"/>
              <a:defRPr/>
            </a:pPr>
            <a:r>
              <a:rPr lang="en-US" sz="2000" dirty="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a:latin typeface="Comic Sans MS" pitchFamily="66" charset="0"/>
              </a:rPr>
              <a:t>If a &lt; m then t(x) = a+1, else t(x) = a</a:t>
            </a:r>
          </a:p>
          <a:p>
            <a:pPr marL="914400" lvl="1" indent="-457200">
              <a:spcBef>
                <a:spcPct val="20000"/>
              </a:spcBef>
              <a:buFont typeface="Wingdings" panose="05000000000000000000" pitchFamily="2" charset="2"/>
              <a:buChar char="§"/>
              <a:defRPr/>
            </a:pPr>
            <a:r>
              <a:rPr lang="en-US" sz="2000" dirty="0">
                <a:latin typeface="Comic Sans MS" pitchFamily="66" charset="0"/>
              </a:rPr>
              <a:t>In either case, 0 &lt;= t(x) &lt;= m</a:t>
            </a:r>
          </a:p>
          <a:p>
            <a:pPr marL="914400" lvl="1" indent="-457200">
              <a:spcBef>
                <a:spcPct val="20000"/>
              </a:spcBef>
              <a:buFont typeface="Wingdings" panose="05000000000000000000" pitchFamily="2" charset="2"/>
              <a:buChar char="§"/>
              <a:defRPr/>
            </a:pPr>
            <a:r>
              <a:rPr lang="en-US" sz="2000" dirty="0">
                <a:latin typeface="Comic Sans MS" pitchFamily="66" charset="0"/>
              </a:rPr>
              <a:t>So t satisfies the property </a:t>
            </a:r>
            <a:r>
              <a:rPr lang="en-US" sz="2000" dirty="0">
                <a:latin typeface="Symbol" panose="05050102010706020507" pitchFamily="18" charset="2"/>
              </a:rPr>
              <a:t>j</a:t>
            </a:r>
            <a:r>
              <a:rPr lang="en-US" sz="2000" dirty="0">
                <a:latin typeface="Comic Sans MS" pitchFamily="66" charset="0"/>
              </a:rPr>
              <a:t>, and the proof is complete</a:t>
            </a:r>
          </a:p>
          <a:p>
            <a:pPr marL="457200" indent="-457200">
              <a:spcBef>
                <a:spcPct val="20000"/>
              </a:spcBef>
              <a:buFont typeface="Wingdings" pitchFamily="2" charset="2"/>
              <a:buChar char="q"/>
              <a:defRPr/>
            </a:pPr>
            <a:endParaRPr lang="en-US" sz="2000" dirty="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843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789262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Proving Inductive Invariant Example (2)</a:t>
            </a:r>
          </a:p>
        </p:txBody>
      </p:sp>
      <p:sp>
        <p:nvSpPr>
          <p:cNvPr id="42" name="Content Placeholder 3"/>
          <p:cNvSpPr txBox="1">
            <a:spLocks/>
          </p:cNvSpPr>
          <p:nvPr/>
        </p:nvSpPr>
        <p:spPr>
          <a:xfrm>
            <a:off x="76200" y="10668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a:latin typeface="Comic Sans MS" pitchFamily="66" charset="0"/>
              </a:rPr>
              <a:t>State variables </a:t>
            </a:r>
            <a:r>
              <a:rPr lang="en-US" sz="2000" dirty="0" err="1">
                <a:latin typeface="Comic Sans MS" pitchFamily="66" charset="0"/>
              </a:rPr>
              <a:t>int</a:t>
            </a:r>
            <a:r>
              <a:rPr lang="en-US" sz="2000" dirty="0">
                <a:latin typeface="Comic Sans MS" pitchFamily="66" charset="0"/>
              </a:rPr>
              <a:t> x, y; x is initially 0, y is initially m</a:t>
            </a:r>
            <a:endParaRPr lang="en-US" sz="2000" dirty="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a:latin typeface="Comic Sans MS" pitchFamily="66" charset="0"/>
              </a:rPr>
              <a:t>Transition description given by “if (x &lt; m) then {x:=x+1; y:=y-1}”</a:t>
            </a:r>
            <a:endParaRPr lang="en-US" sz="2000" dirty="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Is the property </a:t>
            </a:r>
            <a:r>
              <a:rPr lang="en-US" sz="2000" dirty="0">
                <a:latin typeface="Symbol" panose="05050102010706020507" pitchFamily="18" charset="2"/>
              </a:rPr>
              <a:t>j</a:t>
            </a:r>
            <a:r>
              <a:rPr lang="en-US" sz="2000" dirty="0">
                <a:latin typeface="Comic Sans MS" pitchFamily="66" charset="0"/>
              </a:rPr>
              <a:t> : (0 &lt;= y &lt;= m) an inductive invariant of T ?</a:t>
            </a:r>
          </a:p>
          <a:p>
            <a:pPr marL="457200" indent="-457200">
              <a:spcBef>
                <a:spcPct val="20000"/>
              </a:spcBef>
              <a:buFont typeface="Wingdings" pitchFamily="2" charset="2"/>
              <a:buChar char="q"/>
              <a:defRPr/>
            </a:pPr>
            <a:r>
              <a:rPr lang="en-US" sz="2000" dirty="0">
                <a:latin typeface="Comic Sans MS" pitchFamily="66" charset="0"/>
              </a:rPr>
              <a:t>Base case: Consider initial state (x=0,y=m). Check that it satisfies </a:t>
            </a:r>
            <a:r>
              <a:rPr lang="en-US" sz="2000" dirty="0">
                <a:latin typeface="Symbol" panose="05050102010706020507" pitchFamily="18" charset="2"/>
              </a:rPr>
              <a:t>j</a:t>
            </a:r>
          </a:p>
          <a:p>
            <a:pPr marL="457200" indent="-457200">
              <a:spcBef>
                <a:spcPct val="20000"/>
              </a:spcBef>
              <a:buFont typeface="Wingdings" pitchFamily="2" charset="2"/>
              <a:buChar char="q"/>
              <a:defRPr/>
            </a:pPr>
            <a:r>
              <a:rPr lang="en-US" sz="2000" dirty="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a:latin typeface="Comic Sans MS" pitchFamily="66" charset="0"/>
              </a:rPr>
              <a:t>Consider an arbitrary state s with x=a and y=b</a:t>
            </a:r>
          </a:p>
          <a:p>
            <a:pPr marL="914400" lvl="1" indent="-457200">
              <a:spcBef>
                <a:spcPct val="20000"/>
              </a:spcBef>
              <a:buFont typeface="Wingdings" panose="05000000000000000000" pitchFamily="2" charset="2"/>
              <a:buChar char="§"/>
              <a:defRPr/>
            </a:pPr>
            <a:r>
              <a:rPr lang="en-US" sz="2000" dirty="0">
                <a:latin typeface="Comic Sans MS" pitchFamily="66" charset="0"/>
              </a:rPr>
              <a:t>Assume that s satisfies </a:t>
            </a:r>
            <a:r>
              <a:rPr lang="en-US" sz="2000" dirty="0">
                <a:latin typeface="Symbol" panose="05050102010706020507" pitchFamily="18" charset="2"/>
              </a:rPr>
              <a:t>j</a:t>
            </a:r>
            <a:r>
              <a:rPr lang="en-US" sz="2000" dirty="0">
                <a:latin typeface="Comic Sans MS" pitchFamily="66" charset="0"/>
              </a:rPr>
              <a:t>, that is, assume 0 &lt;= b &lt;=m</a:t>
            </a:r>
          </a:p>
          <a:p>
            <a:pPr marL="914400" lvl="1" indent="-457200">
              <a:spcBef>
                <a:spcPct val="20000"/>
              </a:spcBef>
              <a:buFont typeface="Wingdings" panose="05000000000000000000" pitchFamily="2" charset="2"/>
              <a:buChar char="§"/>
              <a:defRPr/>
            </a:pPr>
            <a:r>
              <a:rPr lang="en-US" sz="2000" dirty="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a:latin typeface="Comic Sans MS" pitchFamily="66" charset="0"/>
              </a:rPr>
              <a:t>If a &lt; m then t(y) = b-1, else t(y) = b</a:t>
            </a:r>
          </a:p>
          <a:p>
            <a:pPr marL="914400" lvl="1" indent="-457200">
              <a:spcBef>
                <a:spcPct val="20000"/>
              </a:spcBef>
              <a:buFont typeface="Wingdings" panose="05000000000000000000" pitchFamily="2" charset="2"/>
              <a:buChar char="§"/>
              <a:defRPr/>
            </a:pPr>
            <a:r>
              <a:rPr lang="en-US" sz="2000" dirty="0">
                <a:latin typeface="Comic Sans MS" pitchFamily="66" charset="0"/>
              </a:rPr>
              <a:t>Can we conclude that 0 &lt;= t(y) &lt;= m ?</a:t>
            </a:r>
          </a:p>
          <a:p>
            <a:pPr marL="914400" lvl="1" indent="-457200">
              <a:spcBef>
                <a:spcPct val="20000"/>
              </a:spcBef>
              <a:buFont typeface="Wingdings" panose="05000000000000000000" pitchFamily="2" charset="2"/>
              <a:buChar char="§"/>
              <a:defRPr/>
            </a:pPr>
            <a:r>
              <a:rPr lang="en-US" sz="2000" dirty="0">
                <a:latin typeface="Comic Sans MS" pitchFamily="66" charset="0"/>
              </a:rPr>
              <a:t>No! The proof fails! In fact, </a:t>
            </a:r>
            <a:r>
              <a:rPr lang="en-US" sz="2000" dirty="0">
                <a:latin typeface="Symbol" panose="05050102010706020507" pitchFamily="18" charset="2"/>
              </a:rPr>
              <a:t>j  </a:t>
            </a:r>
            <a:r>
              <a:rPr lang="en-US" sz="2000" dirty="0">
                <a:latin typeface="Comic Sans MS" pitchFamily="66" charset="0"/>
              </a:rPr>
              <a:t>is not an inductive invariant of T!</a:t>
            </a:r>
          </a:p>
          <a:p>
            <a:pPr marL="457200" indent="-457200">
              <a:spcBef>
                <a:spcPct val="20000"/>
              </a:spcBef>
              <a:buFont typeface="Wingdings" pitchFamily="2" charset="2"/>
              <a:buChar char="q"/>
              <a:defRPr/>
            </a:pPr>
            <a:endParaRPr lang="en-US" sz="2000" dirty="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946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28145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Requirements</a:t>
            </a:r>
          </a:p>
        </p:txBody>
      </p:sp>
      <p:sp>
        <p:nvSpPr>
          <p:cNvPr id="42" name="Content Placeholder 3"/>
          <p:cNvSpPr txBox="1">
            <a:spLocks/>
          </p:cNvSpPr>
          <p:nvPr/>
        </p:nvSpPr>
        <p:spPr>
          <a:xfrm>
            <a:off x="148988" y="1505234"/>
            <a:ext cx="8842612" cy="4057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Requirement: Desirable property of the executions of the system</a:t>
            </a:r>
          </a:p>
          <a:p>
            <a:pPr marL="914400" lvl="1" indent="-457200">
              <a:spcBef>
                <a:spcPct val="20000"/>
              </a:spcBef>
              <a:buFont typeface="Wingdings" pitchFamily="2" charset="2"/>
              <a:buChar char="§"/>
              <a:defRPr/>
            </a:pPr>
            <a:r>
              <a:rPr lang="en-US" sz="2000" dirty="0">
                <a:latin typeface="Comic Sans MS" pitchFamily="66" charset="0"/>
              </a:rPr>
              <a:t>Informal: Either implicit, or stated in English in documents</a:t>
            </a:r>
          </a:p>
          <a:p>
            <a:pPr marL="914400" lvl="1" indent="-457200">
              <a:spcBef>
                <a:spcPct val="20000"/>
              </a:spcBef>
              <a:buFont typeface="Wingdings" pitchFamily="2" charset="2"/>
              <a:buChar char="§"/>
              <a:defRPr/>
            </a:pPr>
            <a:r>
              <a:rPr lang="en-US" sz="2000" dirty="0">
                <a:latin typeface="Comic Sans MS" pitchFamily="66" charset="0"/>
              </a:rPr>
              <a:t>Formal: Stated explicitly in a mathematically precise manner</a:t>
            </a:r>
          </a:p>
          <a:p>
            <a:pPr marL="457200" indent="-457200">
              <a:spcBef>
                <a:spcPct val="20000"/>
              </a:spcBef>
              <a:buFont typeface="Wingdings" pitchFamily="2" charset="2"/>
              <a:buChar char="q"/>
              <a:defRPr/>
            </a:pPr>
            <a:r>
              <a:rPr lang="en-US" sz="2000" dirty="0">
                <a:latin typeface="Comic Sans MS" pitchFamily="66" charset="0"/>
              </a:rPr>
              <a:t>High assurance / safety-critical  systems: Formal requirements</a:t>
            </a:r>
          </a:p>
          <a:p>
            <a:pPr marL="457200" indent="-457200">
              <a:spcBef>
                <a:spcPct val="20000"/>
              </a:spcBef>
              <a:buFont typeface="Wingdings" pitchFamily="2" charset="2"/>
              <a:buChar char="q"/>
              <a:defRPr/>
            </a:pPr>
            <a:r>
              <a:rPr lang="en-US" sz="2000" dirty="0">
                <a:latin typeface="Comic Sans MS" pitchFamily="66" charset="0"/>
              </a:rPr>
              <a:t>Model/design/system meets the requirements if every execution satisfies all the requirements</a:t>
            </a:r>
          </a:p>
          <a:p>
            <a:pPr marL="457200" indent="-457200">
              <a:spcBef>
                <a:spcPct val="20000"/>
              </a:spcBef>
              <a:buFont typeface="Wingdings" pitchFamily="2" charset="2"/>
              <a:buChar char="q"/>
              <a:defRPr/>
            </a:pPr>
            <a:r>
              <a:rPr lang="en-US" sz="2000" dirty="0">
                <a:latin typeface="Comic Sans MS" pitchFamily="66" charset="0"/>
              </a:rPr>
              <a:t>Clear separation between requirements (</a:t>
            </a:r>
            <a:r>
              <a:rPr lang="en-US" sz="2000" dirty="0">
                <a:solidFill>
                  <a:srgbClr val="C00000"/>
                </a:solidFill>
                <a:latin typeface="Comic Sans MS" pitchFamily="66" charset="0"/>
              </a:rPr>
              <a:t>what</a:t>
            </a:r>
            <a:r>
              <a:rPr lang="en-US" sz="2000" dirty="0">
                <a:latin typeface="Comic Sans MS" pitchFamily="66" charset="0"/>
              </a:rPr>
              <a:t> needs to be implemented) and system (</a:t>
            </a:r>
            <a:r>
              <a:rPr lang="en-US" sz="2000" dirty="0">
                <a:solidFill>
                  <a:srgbClr val="C00000"/>
                </a:solidFill>
                <a:latin typeface="Comic Sans MS" pitchFamily="66" charset="0"/>
              </a:rPr>
              <a:t>how</a:t>
            </a:r>
            <a:r>
              <a:rPr lang="en-US" sz="2000" dirty="0">
                <a:latin typeface="Comic Sans MS" pitchFamily="66" charset="0"/>
              </a:rPr>
              <a:t> it is implemented)</a:t>
            </a:r>
          </a:p>
          <a:p>
            <a:pPr marL="457200" indent="-457200">
              <a:spcBef>
                <a:spcPct val="20000"/>
              </a:spcBef>
              <a:buFont typeface="Wingdings" pitchFamily="2" charset="2"/>
              <a:buChar char="q"/>
              <a:defRPr/>
            </a:pPr>
            <a:r>
              <a:rPr lang="en-US" sz="2000" dirty="0">
                <a:latin typeface="Comic Sans MS" pitchFamily="66" charset="0"/>
              </a:rPr>
              <a:t>Verification problem: Given a requirement </a:t>
            </a:r>
            <a:r>
              <a:rPr lang="en-US" sz="2000" dirty="0">
                <a:latin typeface="Symbol" pitchFamily="18" charset="2"/>
              </a:rPr>
              <a:t>j</a:t>
            </a:r>
            <a:r>
              <a:rPr lang="en-US" sz="2000" dirty="0">
                <a:latin typeface="Comic Sans MS" pitchFamily="66" charset="0"/>
              </a:rPr>
              <a:t> and a system/model C, prove/disprove that the system C satisfies the requirement </a:t>
            </a:r>
            <a:r>
              <a:rPr lang="en-US" sz="2000" dirty="0">
                <a:latin typeface="Symbol" pitchFamily="18" charset="2"/>
              </a:rPr>
              <a:t>j</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5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Why did the proof fail?</a:t>
            </a:r>
          </a:p>
        </p:txBody>
      </p:sp>
      <p:sp>
        <p:nvSpPr>
          <p:cNvPr id="42" name="Content Placeholder 3"/>
          <p:cNvSpPr txBox="1">
            <a:spLocks/>
          </p:cNvSpPr>
          <p:nvPr/>
        </p:nvSpPr>
        <p:spPr>
          <a:xfrm>
            <a:off x="152400" y="9906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Consider the state s with x=0 and y=0 </a:t>
            </a:r>
          </a:p>
          <a:p>
            <a:pPr marL="914400" lvl="1" indent="-457200">
              <a:spcBef>
                <a:spcPct val="20000"/>
              </a:spcBef>
              <a:buFont typeface="Wingdings" panose="05000000000000000000" pitchFamily="2" charset="2"/>
              <a:buChar char="§"/>
              <a:defRPr/>
            </a:pPr>
            <a:r>
              <a:rPr lang="en-US" sz="2000" dirty="0">
                <a:latin typeface="Comic Sans MS" pitchFamily="66" charset="0"/>
              </a:rPr>
              <a:t>State s satisfies </a:t>
            </a:r>
            <a:r>
              <a:rPr lang="en-US" sz="2000" dirty="0">
                <a:latin typeface="Symbol" panose="05050102010706020507" pitchFamily="18" charset="2"/>
              </a:rPr>
              <a:t>j</a:t>
            </a:r>
            <a:r>
              <a:rPr lang="en-US" sz="2000" dirty="0">
                <a:latin typeface="Comic Sans MS" pitchFamily="66" charset="0"/>
              </a:rPr>
              <a:t>: (0&lt;=y &lt;=m)</a:t>
            </a:r>
            <a:endParaRPr lang="en-US" sz="2000" dirty="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a:latin typeface="Comic Sans MS" pitchFamily="66" charset="0"/>
              </a:rPr>
              <a:t>Executing a transition from s leads to state t with x=1 and y=-1</a:t>
            </a:r>
          </a:p>
          <a:p>
            <a:pPr marL="914400" lvl="1" indent="-457200">
              <a:spcBef>
                <a:spcPct val="20000"/>
              </a:spcBef>
              <a:buFont typeface="Wingdings" panose="05000000000000000000" pitchFamily="2" charset="2"/>
              <a:buChar char="§"/>
              <a:defRPr/>
            </a:pPr>
            <a:r>
              <a:rPr lang="en-US" sz="2000" dirty="0">
                <a:latin typeface="Comic Sans MS" pitchFamily="66" charset="0"/>
              </a:rPr>
              <a:t>State t does not satisfy </a:t>
            </a:r>
            <a:r>
              <a:rPr lang="en-US" sz="2000" dirty="0">
                <a:latin typeface="Symbol" panose="05050102010706020507" pitchFamily="18" charset="2"/>
              </a:rPr>
              <a:t>j</a:t>
            </a:r>
            <a:r>
              <a:rPr lang="en-US" sz="2000" dirty="0">
                <a:latin typeface="Comic Sans MS" pitchFamily="66" charset="0"/>
              </a:rPr>
              <a:t> !</a:t>
            </a:r>
            <a:endParaRPr lang="en-US" sz="2000" dirty="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The state s in above argument is not reachable!</a:t>
            </a:r>
          </a:p>
          <a:p>
            <a:pPr marL="457200" indent="-457200">
              <a:spcBef>
                <a:spcPct val="20000"/>
              </a:spcBef>
              <a:buFont typeface="Wingdings" pitchFamily="2" charset="2"/>
              <a:buChar char="q"/>
              <a:defRPr/>
            </a:pPr>
            <a:r>
              <a:rPr lang="en-US" sz="2000" dirty="0">
                <a:latin typeface="Comic Sans MS" pitchFamily="66" charset="0"/>
              </a:rPr>
              <a:t>Cause of failure: The property </a:t>
            </a:r>
            <a:r>
              <a:rPr lang="en-US" sz="2000" dirty="0">
                <a:latin typeface="Symbol" panose="05050102010706020507" pitchFamily="18" charset="2"/>
              </a:rPr>
              <a:t>j</a:t>
            </a:r>
            <a:r>
              <a:rPr lang="en-US" sz="2000" dirty="0">
                <a:latin typeface="Comic Sans MS" pitchFamily="66" charset="0"/>
              </a:rPr>
              <a:t> did not capture </a:t>
            </a:r>
            <a:r>
              <a:rPr lang="en-US" sz="2000" dirty="0" err="1">
                <a:latin typeface="Comic Sans MS" pitchFamily="66" charset="0"/>
              </a:rPr>
              <a:t>corelation</a:t>
            </a:r>
            <a:r>
              <a:rPr lang="en-US" sz="2000" dirty="0">
                <a:latin typeface="Comic Sans MS" pitchFamily="66" charset="0"/>
              </a:rPr>
              <a:t> between the variables x and y</a:t>
            </a:r>
            <a:endParaRPr lang="en-US" sz="2000" dirty="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Solution: Inductive Strengthening!</a:t>
            </a:r>
          </a:p>
          <a:p>
            <a:pPr marL="914400" lvl="1" indent="-457200">
              <a:spcBef>
                <a:spcPct val="20000"/>
              </a:spcBef>
              <a:buFont typeface="Wingdings" panose="05000000000000000000" pitchFamily="2" charset="2"/>
              <a:buChar char="§"/>
              <a:defRPr/>
            </a:pPr>
            <a:r>
              <a:rPr lang="en-US" sz="2000" dirty="0">
                <a:latin typeface="Comic Sans MS" pitchFamily="66" charset="0"/>
              </a:rPr>
              <a:t>Consider property </a:t>
            </a:r>
            <a:r>
              <a:rPr lang="en-US" sz="2000" dirty="0">
                <a:latin typeface="Symbol" panose="05050102010706020507" pitchFamily="18" charset="2"/>
              </a:rPr>
              <a:t>y</a:t>
            </a:r>
            <a:r>
              <a:rPr lang="en-US" sz="2000" dirty="0">
                <a:latin typeface="Comic Sans MS" pitchFamily="66" charset="0"/>
              </a:rPr>
              <a:t>: (0 &lt;= y &lt;= m) &amp; (</a:t>
            </a:r>
            <a:r>
              <a:rPr lang="en-US" sz="2000" dirty="0" err="1">
                <a:latin typeface="Comic Sans MS" pitchFamily="66" charset="0"/>
              </a:rPr>
              <a:t>x+y</a:t>
            </a:r>
            <a:r>
              <a:rPr lang="en-US" sz="2000" dirty="0">
                <a:latin typeface="Comic Sans MS" pitchFamily="66" charset="0"/>
              </a:rPr>
              <a:t> = m)</a:t>
            </a:r>
          </a:p>
          <a:p>
            <a:pPr marL="914400" lvl="1" indent="-457200">
              <a:spcBef>
                <a:spcPct val="20000"/>
              </a:spcBef>
              <a:buFont typeface="Wingdings" panose="05000000000000000000" pitchFamily="2" charset="2"/>
              <a:buChar char="§"/>
              <a:defRPr/>
            </a:pPr>
            <a:r>
              <a:rPr lang="en-US" sz="2000" dirty="0">
                <a:latin typeface="Comic Sans MS" pitchFamily="66" charset="0"/>
              </a:rPr>
              <a:t>The property </a:t>
            </a:r>
            <a:r>
              <a:rPr lang="en-US" sz="2000" dirty="0">
                <a:latin typeface="Symbol" panose="05050102010706020507" pitchFamily="18" charset="2"/>
              </a:rPr>
              <a:t>y</a:t>
            </a:r>
            <a:r>
              <a:rPr lang="en-US" sz="2000" dirty="0">
                <a:latin typeface="Comic Sans MS" pitchFamily="66" charset="0"/>
              </a:rPr>
              <a:t> implies property </a:t>
            </a:r>
            <a:r>
              <a:rPr lang="en-US" sz="2000" dirty="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a:latin typeface="Comic Sans MS" pitchFamily="66" charset="0"/>
              </a:rPr>
              <a:t>While </a:t>
            </a:r>
            <a:r>
              <a:rPr lang="en-US" sz="2000" dirty="0">
                <a:latin typeface="Symbol" panose="05050102010706020507" pitchFamily="18" charset="2"/>
              </a:rPr>
              <a:t>j</a:t>
            </a:r>
            <a:r>
              <a:rPr lang="en-US" sz="2000" dirty="0">
                <a:latin typeface="Comic Sans MS" pitchFamily="66" charset="0"/>
              </a:rPr>
              <a:t> is not inductive invariant, </a:t>
            </a:r>
            <a:r>
              <a:rPr lang="en-US" sz="2000" dirty="0">
                <a:latin typeface="Symbol" panose="05050102010706020507" pitchFamily="18" charset="2"/>
              </a:rPr>
              <a:t>y</a:t>
            </a:r>
            <a:r>
              <a:rPr lang="en-US" sz="2000" dirty="0">
                <a:latin typeface="Comic Sans MS" pitchFamily="66" charset="0"/>
              </a:rPr>
              <a:t> is!</a:t>
            </a:r>
          </a:p>
          <a:p>
            <a:pPr marL="914400" lvl="1" indent="-457200">
              <a:spcBef>
                <a:spcPct val="20000"/>
              </a:spcBef>
              <a:buFont typeface="Wingdings" panose="05000000000000000000" pitchFamily="2" charset="2"/>
              <a:buChar char="§"/>
              <a:defRPr/>
            </a:pPr>
            <a:r>
              <a:rPr lang="en-US" sz="2000" dirty="0">
                <a:latin typeface="Comic Sans MS" pitchFamily="66" charset="0"/>
              </a:rPr>
              <a:t>It follows that all reachable states must satisfy </a:t>
            </a:r>
            <a:r>
              <a:rPr lang="en-US" sz="2000" dirty="0">
                <a:latin typeface="Symbol" panose="05050102010706020507" pitchFamily="18" charset="2"/>
              </a:rPr>
              <a:t>j</a:t>
            </a:r>
            <a:endParaRPr lang="en-US" sz="2000" dirty="0">
              <a:latin typeface="Comic Sans MS" pitchFamily="66" charset="0"/>
            </a:endParaRPr>
          </a:p>
          <a:p>
            <a:pPr marL="457200" indent="-457200">
              <a:spcBef>
                <a:spcPct val="20000"/>
              </a:spcBef>
              <a:buFont typeface="Wingdings" pitchFamily="2" charset="2"/>
              <a:buChar char="q"/>
              <a:defRPr/>
            </a:pPr>
            <a:endParaRPr lang="en-US" sz="2000" dirty="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48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26562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Proving Inductive Invariant Example (3)</a:t>
            </a:r>
          </a:p>
        </p:txBody>
      </p:sp>
      <p:sp>
        <p:nvSpPr>
          <p:cNvPr id="42" name="Content Placeholder 3"/>
          <p:cNvSpPr txBox="1">
            <a:spLocks/>
          </p:cNvSpPr>
          <p:nvPr/>
        </p:nvSpPr>
        <p:spPr>
          <a:xfrm>
            <a:off x="0" y="914400"/>
            <a:ext cx="8991600" cy="5029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a:latin typeface="Comic Sans MS" pitchFamily="66" charset="0"/>
              </a:rPr>
              <a:t>State variables </a:t>
            </a:r>
            <a:r>
              <a:rPr lang="en-US" sz="2000" dirty="0" err="1">
                <a:latin typeface="Comic Sans MS" pitchFamily="66" charset="0"/>
              </a:rPr>
              <a:t>int</a:t>
            </a:r>
            <a:r>
              <a:rPr lang="en-US" sz="2000" dirty="0">
                <a:latin typeface="Comic Sans MS" pitchFamily="66" charset="0"/>
              </a:rPr>
              <a:t> x, y; x is initially 0, y is initially m</a:t>
            </a:r>
            <a:endParaRPr lang="en-US" sz="2000" dirty="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a:latin typeface="Comic Sans MS" pitchFamily="66" charset="0"/>
              </a:rPr>
              <a:t>Transition description given by “if (x &lt; m) then {x:=x+1; y:=y-1}”</a:t>
            </a:r>
            <a:endParaRPr lang="en-US" sz="2000" dirty="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Property </a:t>
            </a:r>
            <a:r>
              <a:rPr lang="en-US" sz="2000" dirty="0">
                <a:latin typeface="Symbol" panose="05050102010706020507" pitchFamily="18" charset="2"/>
              </a:rPr>
              <a:t>y</a:t>
            </a:r>
            <a:r>
              <a:rPr lang="en-US" sz="2000" dirty="0">
                <a:latin typeface="Comic Sans MS" pitchFamily="66" charset="0"/>
              </a:rPr>
              <a:t> : (0 &lt;= y &lt;= m) &amp; (</a:t>
            </a:r>
            <a:r>
              <a:rPr lang="en-US" sz="2000" dirty="0" err="1">
                <a:latin typeface="Comic Sans MS" pitchFamily="66" charset="0"/>
              </a:rPr>
              <a:t>x+y</a:t>
            </a:r>
            <a:r>
              <a:rPr lang="en-US" sz="2000" dirty="0">
                <a:latin typeface="Comic Sans MS" pitchFamily="66" charset="0"/>
              </a:rPr>
              <a:t> = m)</a:t>
            </a:r>
          </a:p>
          <a:p>
            <a:pPr marL="457200" indent="-457200">
              <a:spcBef>
                <a:spcPct val="20000"/>
              </a:spcBef>
              <a:buFont typeface="Wingdings" pitchFamily="2" charset="2"/>
              <a:buChar char="q"/>
              <a:defRPr/>
            </a:pPr>
            <a:r>
              <a:rPr lang="en-US" sz="2000" dirty="0">
                <a:latin typeface="Comic Sans MS" pitchFamily="66" charset="0"/>
              </a:rPr>
              <a:t>Base case: Consider initial state (x=0,y=m). Check that it satisfies </a:t>
            </a:r>
            <a:r>
              <a:rPr lang="en-US" sz="2000" dirty="0">
                <a:latin typeface="Symbol" panose="05050102010706020507" pitchFamily="18" charset="2"/>
              </a:rPr>
              <a:t>y</a:t>
            </a:r>
          </a:p>
          <a:p>
            <a:pPr marL="457200" indent="-457200">
              <a:spcBef>
                <a:spcPct val="20000"/>
              </a:spcBef>
              <a:buFont typeface="Wingdings" pitchFamily="2" charset="2"/>
              <a:buChar char="q"/>
              <a:defRPr/>
            </a:pPr>
            <a:r>
              <a:rPr lang="en-US" sz="2000" dirty="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a:latin typeface="Comic Sans MS" pitchFamily="66" charset="0"/>
              </a:rPr>
              <a:t>Consider an arbitrary state s with x=a and y=b</a:t>
            </a:r>
          </a:p>
          <a:p>
            <a:pPr marL="914400" lvl="1" indent="-457200">
              <a:spcBef>
                <a:spcPct val="20000"/>
              </a:spcBef>
              <a:buFont typeface="Wingdings" panose="05000000000000000000" pitchFamily="2" charset="2"/>
              <a:buChar char="§"/>
              <a:defRPr/>
            </a:pPr>
            <a:r>
              <a:rPr lang="en-US" sz="2000" dirty="0">
                <a:latin typeface="Comic Sans MS" pitchFamily="66" charset="0"/>
              </a:rPr>
              <a:t>Assume that s satisfies </a:t>
            </a:r>
            <a:r>
              <a:rPr lang="en-US" sz="2000" dirty="0">
                <a:latin typeface="Symbol" panose="05050102010706020507" pitchFamily="18" charset="2"/>
              </a:rPr>
              <a:t>y</a:t>
            </a:r>
            <a:r>
              <a:rPr lang="en-US" sz="2000" dirty="0">
                <a:latin typeface="Comic Sans MS" pitchFamily="66" charset="0"/>
              </a:rPr>
              <a:t>, that is, assume 0 &lt;= b &lt;=m and </a:t>
            </a:r>
            <a:r>
              <a:rPr lang="en-US" sz="2000" dirty="0" err="1">
                <a:latin typeface="Comic Sans MS" pitchFamily="66" charset="0"/>
              </a:rPr>
              <a:t>a+b</a:t>
            </a:r>
            <a:r>
              <a:rPr lang="en-US" sz="2000" dirty="0">
                <a:latin typeface="Comic Sans MS" pitchFamily="66" charset="0"/>
              </a:rPr>
              <a:t> =m</a:t>
            </a:r>
          </a:p>
          <a:p>
            <a:pPr marL="914400" lvl="1" indent="-457200">
              <a:spcBef>
                <a:spcPct val="20000"/>
              </a:spcBef>
              <a:buFont typeface="Wingdings" panose="05000000000000000000" pitchFamily="2" charset="2"/>
              <a:buChar char="§"/>
              <a:defRPr/>
            </a:pPr>
            <a:r>
              <a:rPr lang="en-US" sz="2000" dirty="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a:latin typeface="Comic Sans MS" pitchFamily="66" charset="0"/>
              </a:rPr>
              <a:t>If a &lt; m then t(x) = a+1 and t(y) = b-1, else t(x)=a and t(y)=b</a:t>
            </a:r>
          </a:p>
          <a:p>
            <a:pPr marL="914400" lvl="1" indent="-457200">
              <a:spcBef>
                <a:spcPct val="20000"/>
              </a:spcBef>
              <a:buFont typeface="Wingdings" panose="05000000000000000000" pitchFamily="2" charset="2"/>
              <a:buChar char="§"/>
              <a:defRPr/>
            </a:pPr>
            <a:r>
              <a:rPr lang="en-US" sz="2000" dirty="0">
                <a:latin typeface="Comic Sans MS" pitchFamily="66" charset="0"/>
              </a:rPr>
              <a:t>But if a&lt;m, since </a:t>
            </a:r>
            <a:r>
              <a:rPr lang="en-US" sz="2000" dirty="0" err="1">
                <a:latin typeface="Comic Sans MS" pitchFamily="66" charset="0"/>
              </a:rPr>
              <a:t>a+b</a:t>
            </a:r>
            <a:r>
              <a:rPr lang="en-US" sz="2000" dirty="0">
                <a:latin typeface="Comic Sans MS" pitchFamily="66" charset="0"/>
              </a:rPr>
              <a:t>=m holds, b &gt;0, and thus b-1 &gt;=0</a:t>
            </a:r>
          </a:p>
          <a:p>
            <a:pPr marL="914400" lvl="1" indent="-457200">
              <a:spcBef>
                <a:spcPct val="20000"/>
              </a:spcBef>
              <a:buFont typeface="Wingdings" panose="05000000000000000000" pitchFamily="2" charset="2"/>
              <a:buChar char="§"/>
              <a:defRPr/>
            </a:pPr>
            <a:r>
              <a:rPr lang="en-US" sz="2000" dirty="0">
                <a:latin typeface="Comic Sans MS" pitchFamily="66" charset="0"/>
              </a:rPr>
              <a:t>In either case, the condition (0&lt;= t(y) &lt;=m &amp; t(x)+t(y)=m) holds!</a:t>
            </a:r>
          </a:p>
          <a:p>
            <a:pPr marL="457200" indent="-457200">
              <a:spcBef>
                <a:spcPct val="20000"/>
              </a:spcBef>
              <a:buFont typeface="Wingdings" pitchFamily="2" charset="2"/>
              <a:buChar char="q"/>
              <a:defRPr/>
            </a:pPr>
            <a:r>
              <a:rPr lang="en-US" sz="2000" dirty="0">
                <a:latin typeface="Comic Sans MS" pitchFamily="66" charset="0"/>
              </a:rPr>
              <a:t>Conclusion: Property </a:t>
            </a:r>
            <a:r>
              <a:rPr lang="en-US" sz="2000" dirty="0">
                <a:latin typeface="Symbol" pitchFamily="18" charset="2"/>
              </a:rPr>
              <a:t>y</a:t>
            </a:r>
            <a:r>
              <a:rPr lang="en-US" sz="2000" dirty="0">
                <a:latin typeface="Comic Sans MS" pitchFamily="66" charset="0"/>
              </a:rPr>
              <a:t> is an inductive invariant!</a:t>
            </a:r>
          </a:p>
          <a:p>
            <a:pPr marL="914400" lvl="1" indent="-457200">
              <a:spcBef>
                <a:spcPct val="20000"/>
              </a:spcBef>
              <a:buFont typeface="Wingdings" panose="05000000000000000000" pitchFamily="2" charset="2"/>
              <a:buChar char="§"/>
              <a:defRPr/>
            </a:pPr>
            <a:endParaRPr lang="en-US" sz="2000" dirty="0">
              <a:latin typeface="Comic Sans MS" pitchFamily="66" charset="0"/>
            </a:endParaRPr>
          </a:p>
          <a:p>
            <a:pPr marL="914400" lvl="1" indent="-457200">
              <a:spcBef>
                <a:spcPct val="20000"/>
              </a:spcBef>
              <a:buFont typeface="Wingdings" panose="05000000000000000000"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endParaRPr lang="en-US" sz="2000" dirty="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150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45193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Proof Rule for Proving Invariants</a:t>
            </a:r>
          </a:p>
        </p:txBody>
      </p:sp>
      <p:sp>
        <p:nvSpPr>
          <p:cNvPr id="42" name="Content Placeholder 3"/>
          <p:cNvSpPr txBox="1">
            <a:spLocks/>
          </p:cNvSpPr>
          <p:nvPr/>
        </p:nvSpPr>
        <p:spPr>
          <a:xfrm>
            <a:off x="56866" y="1066800"/>
            <a:ext cx="9087134"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To establish that a property </a:t>
            </a:r>
            <a:r>
              <a:rPr lang="en-US" sz="2000" dirty="0">
                <a:latin typeface="Symbol" panose="05050102010706020507" pitchFamily="18" charset="2"/>
              </a:rPr>
              <a:t>j</a:t>
            </a:r>
            <a:r>
              <a:rPr lang="en-US" sz="2000" dirty="0">
                <a:latin typeface="Comic Sans MS" pitchFamily="66" charset="0"/>
              </a:rPr>
              <a:t> is an invariant of transition system T</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Find another property </a:t>
            </a:r>
            <a:r>
              <a:rPr lang="en-US" sz="2000" dirty="0">
                <a:latin typeface="Symbol" panose="05050102010706020507" pitchFamily="18" charset="2"/>
              </a:rPr>
              <a:t>y</a:t>
            </a:r>
            <a:r>
              <a:rPr lang="en-US" sz="2000" dirty="0">
                <a:latin typeface="Comic Sans MS" pitchFamily="66" charset="0"/>
              </a:rPr>
              <a:t> such that</a:t>
            </a:r>
          </a:p>
          <a:p>
            <a:pPr marL="914400" lvl="1" indent="-457200">
              <a:spcBef>
                <a:spcPct val="20000"/>
              </a:spcBef>
              <a:buFont typeface="+mj-lt"/>
              <a:buAutoNum type="arabicPeriod"/>
              <a:defRPr/>
            </a:pPr>
            <a:r>
              <a:rPr lang="en-US" sz="2000" dirty="0">
                <a:latin typeface="Symbol" panose="05050102010706020507" pitchFamily="18" charset="2"/>
              </a:rPr>
              <a:t>y</a:t>
            </a:r>
            <a:r>
              <a:rPr lang="en-US" sz="2000" dirty="0">
                <a:latin typeface="Comic Sans MS" pitchFamily="66" charset="0"/>
              </a:rPr>
              <a:t> implies </a:t>
            </a:r>
            <a:r>
              <a:rPr lang="en-US" sz="2000" dirty="0">
                <a:latin typeface="Symbol" panose="05050102010706020507" pitchFamily="18" charset="2"/>
              </a:rPr>
              <a:t>j</a:t>
            </a:r>
            <a:r>
              <a:rPr lang="en-US" sz="2000" dirty="0">
                <a:latin typeface="Comic Sans MS" pitchFamily="66" charset="0"/>
              </a:rPr>
              <a:t> (that is, a state satisfying </a:t>
            </a:r>
            <a:r>
              <a:rPr lang="en-US" sz="2000" dirty="0">
                <a:latin typeface="Symbol" panose="05050102010706020507" pitchFamily="18" charset="2"/>
              </a:rPr>
              <a:t>y</a:t>
            </a:r>
            <a:r>
              <a:rPr lang="en-US" sz="2000" dirty="0">
                <a:latin typeface="Comic Sans MS" pitchFamily="66" charset="0"/>
              </a:rPr>
              <a:t> must satisfy </a:t>
            </a:r>
            <a:r>
              <a:rPr lang="en-US" sz="2000" dirty="0">
                <a:latin typeface="Symbol" panose="05050102010706020507" pitchFamily="18" charset="2"/>
              </a:rPr>
              <a:t>j</a:t>
            </a:r>
            <a:r>
              <a:rPr lang="en-US" sz="2000" dirty="0">
                <a:latin typeface="Comic Sans MS" pitchFamily="66" charset="0"/>
              </a:rPr>
              <a:t>)</a:t>
            </a:r>
            <a:endParaRPr lang="en-US" sz="2000" dirty="0">
              <a:latin typeface="Symbol" panose="05050102010706020507" pitchFamily="18" charset="2"/>
            </a:endParaRPr>
          </a:p>
          <a:p>
            <a:pPr marL="914400" lvl="1" indent="-457200">
              <a:spcBef>
                <a:spcPct val="20000"/>
              </a:spcBef>
              <a:buFont typeface="+mj-lt"/>
              <a:buAutoNum type="arabicPeriod"/>
              <a:defRPr/>
            </a:pPr>
            <a:r>
              <a:rPr lang="en-US" sz="2000" dirty="0">
                <a:latin typeface="Symbol" panose="05050102010706020507" pitchFamily="18" charset="2"/>
              </a:rPr>
              <a:t>y</a:t>
            </a:r>
            <a:r>
              <a:rPr lang="en-US" sz="2000" dirty="0">
                <a:latin typeface="Comic Sans MS" pitchFamily="66" charset="0"/>
              </a:rPr>
              <a:t> is an inductive invariant</a:t>
            </a:r>
          </a:p>
          <a:p>
            <a:pPr marL="1371600" lvl="2" indent="-457200">
              <a:spcBef>
                <a:spcPct val="20000"/>
              </a:spcBef>
              <a:buFont typeface="Wingdings" panose="05000000000000000000" pitchFamily="2" charset="2"/>
              <a:buChar char="§"/>
              <a:defRPr/>
            </a:pPr>
            <a:r>
              <a:rPr lang="en-US" sz="2000" dirty="0">
                <a:latin typeface="Comic Sans MS" pitchFamily="66" charset="0"/>
              </a:rPr>
              <a:t>Show that every initial state satisfies </a:t>
            </a:r>
            <a:r>
              <a:rPr lang="en-US" sz="2000" dirty="0">
                <a:latin typeface="Symbol" panose="05050102010706020507" pitchFamily="18" charset="2"/>
              </a:rPr>
              <a:t>y</a:t>
            </a:r>
            <a:endParaRPr lang="en-US" sz="2000" dirty="0">
              <a:latin typeface="Comic Sans MS" pitchFamily="66" charset="0"/>
            </a:endParaRPr>
          </a:p>
          <a:p>
            <a:pPr marL="1371600" lvl="2" indent="-457200">
              <a:spcBef>
                <a:spcPct val="20000"/>
              </a:spcBef>
              <a:buFont typeface="Wingdings" panose="05000000000000000000" pitchFamily="2" charset="2"/>
              <a:buChar char="§"/>
              <a:defRPr/>
            </a:pPr>
            <a:r>
              <a:rPr lang="en-US" sz="2000" dirty="0">
                <a:latin typeface="Comic Sans MS" pitchFamily="66" charset="0"/>
              </a:rPr>
              <a:t>Assume that a state s satisfies </a:t>
            </a:r>
            <a:r>
              <a:rPr lang="en-US" sz="2000" dirty="0">
                <a:latin typeface="Symbol" panose="05050102010706020507" pitchFamily="18" charset="2"/>
              </a:rPr>
              <a:t>y</a:t>
            </a:r>
            <a:r>
              <a:rPr lang="en-US" sz="2000" dirty="0">
                <a:latin typeface="Comic Sans MS" pitchFamily="66" charset="0"/>
              </a:rPr>
              <a:t>. Consider a state t such that (</a:t>
            </a:r>
            <a:r>
              <a:rPr lang="en-US" sz="2000" dirty="0" err="1">
                <a:latin typeface="Comic Sans MS" pitchFamily="66" charset="0"/>
              </a:rPr>
              <a:t>s,t</a:t>
            </a:r>
            <a:r>
              <a:rPr lang="en-US" sz="2000" dirty="0">
                <a:latin typeface="Comic Sans MS" pitchFamily="66" charset="0"/>
              </a:rPr>
              <a:t>) is a transition. Show that t must satisfy </a:t>
            </a:r>
            <a:r>
              <a:rPr lang="en-US" sz="2000" dirty="0">
                <a:latin typeface="Symbol" panose="05050102010706020507" pitchFamily="18" charset="2"/>
              </a:rPr>
              <a:t>y</a:t>
            </a:r>
          </a:p>
          <a:p>
            <a:pPr marL="914400" lvl="1" indent="-457200">
              <a:spcBef>
                <a:spcPct val="20000"/>
              </a:spcBef>
              <a:buFont typeface="Wingdings" panose="05000000000000000000" pitchFamily="2" charset="2"/>
              <a:buChar char="§"/>
              <a:defRPr/>
            </a:pPr>
            <a:endParaRPr lang="en-US" sz="2000" dirty="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This is a sound and complete strategy for establishing invariants</a:t>
            </a:r>
          </a:p>
          <a:p>
            <a:pPr marL="914400" lvl="1" indent="-457200">
              <a:spcBef>
                <a:spcPct val="20000"/>
              </a:spcBef>
              <a:buFont typeface="+mj-lt"/>
              <a:buAutoNum type="arabicPeriod"/>
              <a:defRPr/>
            </a:pPr>
            <a:r>
              <a:rPr lang="en-US" sz="2000" dirty="0">
                <a:latin typeface="Comic Sans MS" pitchFamily="66" charset="0"/>
              </a:rPr>
              <a:t>Sound means this is a correct proof technique</a:t>
            </a:r>
          </a:p>
          <a:p>
            <a:pPr marL="914400" lvl="1" indent="-457200">
              <a:spcBef>
                <a:spcPct val="20000"/>
              </a:spcBef>
              <a:buFont typeface="+mj-lt"/>
              <a:buAutoNum type="arabicPeriod"/>
              <a:defRPr/>
            </a:pPr>
            <a:r>
              <a:rPr lang="en-US" sz="2000" dirty="0">
                <a:latin typeface="Comic Sans MS" pitchFamily="66" charset="0"/>
              </a:rPr>
              <a:t>Complete: If </a:t>
            </a:r>
            <a:r>
              <a:rPr lang="en-US" sz="2000" dirty="0">
                <a:latin typeface="Symbol" panose="05050102010706020507" pitchFamily="18" charset="2"/>
              </a:rPr>
              <a:t>j</a:t>
            </a:r>
            <a:r>
              <a:rPr lang="en-US" sz="2000" dirty="0">
                <a:latin typeface="Comic Sans MS" pitchFamily="66" charset="0"/>
              </a:rPr>
              <a:t> is an invariant, then there must exist some inductive strengthening </a:t>
            </a:r>
            <a:r>
              <a:rPr lang="en-US" sz="2000" dirty="0">
                <a:latin typeface="Symbol" panose="05050102010706020507" pitchFamily="18" charset="2"/>
              </a:rPr>
              <a:t>y</a:t>
            </a:r>
            <a:r>
              <a:rPr lang="en-US" sz="2000" dirty="0">
                <a:latin typeface="Comic Sans MS" pitchFamily="66" charset="0"/>
              </a:rPr>
              <a:t> satisfying above conditions</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253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68581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Oval 68"/>
          <p:cNvSpPr/>
          <p:nvPr/>
        </p:nvSpPr>
        <p:spPr>
          <a:xfrm>
            <a:off x="1143000" y="1143000"/>
            <a:ext cx="6294119" cy="4687666"/>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p:cNvSpPr/>
          <p:nvPr/>
        </p:nvSpPr>
        <p:spPr>
          <a:xfrm>
            <a:off x="1295400" y="1295400"/>
            <a:ext cx="5404644" cy="4535266"/>
          </a:xfrm>
          <a:prstGeom prst="ellipse">
            <a:avLst/>
          </a:prstGeom>
          <a:solidFill>
            <a:srgbClr val="F7FA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1676400" y="1600200"/>
            <a:ext cx="2971800" cy="35052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2514600" y="1752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Inductive Invariants</a:t>
            </a:r>
          </a:p>
        </p:txBody>
      </p:sp>
      <p:sp>
        <p:nvSpPr>
          <p:cNvPr id="8" name="Rectangle 7"/>
          <p:cNvSpPr/>
          <p:nvPr/>
        </p:nvSpPr>
        <p:spPr>
          <a:xfrm>
            <a:off x="990600" y="990600"/>
            <a:ext cx="6781800" cy="515143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209800" y="2057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590800" y="2209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133600" y="2286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6670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048000" y="1981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31242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9718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9718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657600" y="2133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7338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7432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819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038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4290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048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581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2057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209800" y="3581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4384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5146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114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2672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9624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4290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962400" y="3352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8006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6482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8956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3434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7912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953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398371" y="4389119"/>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a:stCxn id="16" idx="6"/>
          </p:cNvCxnSpPr>
          <p:nvPr/>
        </p:nvCxnSpPr>
        <p:spPr>
          <a:xfrm>
            <a:off x="3093719" y="2004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3054695" y="2020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985260" y="3892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627119" y="3892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153824" y="3892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4001424" y="3391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2064095" y="2941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2064095" y="3468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56" idx="3"/>
            <a:endCxn id="41" idx="6"/>
          </p:cNvCxnSpPr>
          <p:nvPr/>
        </p:nvCxnSpPr>
        <p:spPr>
          <a:xfrm flipH="1" flipV="1">
            <a:off x="4312919" y="4061460"/>
            <a:ext cx="646776" cy="923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8" idx="5"/>
            <a:endCxn id="54" idx="3"/>
          </p:cNvCxnSpPr>
          <p:nvPr/>
        </p:nvCxnSpPr>
        <p:spPr>
          <a:xfrm>
            <a:off x="4839624" y="2553624"/>
            <a:ext cx="958271"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54" idx="1"/>
            <a:endCxn id="56" idx="7"/>
          </p:cNvCxnSpPr>
          <p:nvPr/>
        </p:nvCxnSpPr>
        <p:spPr>
          <a:xfrm flipH="1">
            <a:off x="4992024" y="3054695"/>
            <a:ext cx="805871" cy="1066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7" idx="3"/>
            <a:endCxn id="29" idx="1"/>
          </p:cNvCxnSpPr>
          <p:nvPr/>
        </p:nvCxnSpPr>
        <p:spPr>
          <a:xfrm>
            <a:off x="3130895" y="2477424"/>
            <a:ext cx="304800" cy="2724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17" idx="1"/>
            <a:endCxn id="19" idx="0"/>
          </p:cNvCxnSpPr>
          <p:nvPr/>
        </p:nvCxnSpPr>
        <p:spPr>
          <a:xfrm flipH="1">
            <a:off x="2994660" y="2445095"/>
            <a:ext cx="136235" cy="6791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9" idx="4"/>
            <a:endCxn id="19" idx="7"/>
          </p:cNvCxnSpPr>
          <p:nvPr/>
        </p:nvCxnSpPr>
        <p:spPr>
          <a:xfrm flipH="1">
            <a:off x="3010824" y="2788919"/>
            <a:ext cx="441036" cy="3419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stCxn id="29" idx="3"/>
            <a:endCxn id="28" idx="4"/>
          </p:cNvCxnSpPr>
          <p:nvPr/>
        </p:nvCxnSpPr>
        <p:spPr>
          <a:xfrm flipV="1">
            <a:off x="3435695" y="2407919"/>
            <a:ext cx="625765" cy="3743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10" idx="7"/>
            <a:endCxn id="11" idx="5"/>
          </p:cNvCxnSpPr>
          <p:nvPr/>
        </p:nvCxnSpPr>
        <p:spPr>
          <a:xfrm flipH="1">
            <a:off x="2172624" y="2216495"/>
            <a:ext cx="457200" cy="1085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11" idx="1"/>
            <a:endCxn id="9" idx="3"/>
          </p:cNvCxnSpPr>
          <p:nvPr/>
        </p:nvCxnSpPr>
        <p:spPr>
          <a:xfrm flipV="1">
            <a:off x="2140295" y="2096424"/>
            <a:ext cx="76200" cy="1962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a:stCxn id="9" idx="3"/>
            <a:endCxn id="10" idx="1"/>
          </p:cNvCxnSpPr>
          <p:nvPr/>
        </p:nvCxnSpPr>
        <p:spPr>
          <a:xfrm>
            <a:off x="2216495" y="2096424"/>
            <a:ext cx="381000" cy="120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2564755" y="1852433"/>
            <a:ext cx="833883" cy="707886"/>
          </a:xfrm>
          <a:prstGeom prst="rect">
            <a:avLst/>
          </a:prstGeom>
          <a:noFill/>
        </p:spPr>
        <p:txBody>
          <a:bodyPr wrap="none" rtlCol="0">
            <a:spAutoFit/>
          </a:bodyPr>
          <a:lstStyle/>
          <a:p>
            <a:r>
              <a:rPr lang="en-US" sz="2000" b="1" dirty="0"/>
              <a:t>Initial</a:t>
            </a:r>
          </a:p>
          <a:p>
            <a:r>
              <a:rPr lang="en-US" sz="2000" b="1" dirty="0"/>
              <a:t>States</a:t>
            </a:r>
          </a:p>
        </p:txBody>
      </p:sp>
      <p:sp>
        <p:nvSpPr>
          <p:cNvPr id="65" name="TextBox 64"/>
          <p:cNvSpPr txBox="1"/>
          <p:nvPr/>
        </p:nvSpPr>
        <p:spPr>
          <a:xfrm>
            <a:off x="2710089" y="4211448"/>
            <a:ext cx="1283749" cy="707886"/>
          </a:xfrm>
          <a:prstGeom prst="rect">
            <a:avLst/>
          </a:prstGeom>
          <a:noFill/>
        </p:spPr>
        <p:txBody>
          <a:bodyPr wrap="none" rtlCol="0">
            <a:spAutoFit/>
          </a:bodyPr>
          <a:lstStyle/>
          <a:p>
            <a:r>
              <a:rPr lang="en-US" sz="2000" b="1" dirty="0"/>
              <a:t>Reachable</a:t>
            </a:r>
          </a:p>
          <a:p>
            <a:r>
              <a:rPr lang="en-US" sz="2000" b="1" dirty="0"/>
              <a:t>States</a:t>
            </a:r>
          </a:p>
        </p:txBody>
      </p:sp>
      <p:sp>
        <p:nvSpPr>
          <p:cNvPr id="73" name="TextBox 72"/>
          <p:cNvSpPr txBox="1"/>
          <p:nvPr/>
        </p:nvSpPr>
        <p:spPr>
          <a:xfrm>
            <a:off x="6092346" y="3169919"/>
            <a:ext cx="1329275" cy="400110"/>
          </a:xfrm>
          <a:prstGeom prst="rect">
            <a:avLst/>
          </a:prstGeom>
          <a:noFill/>
        </p:spPr>
        <p:txBody>
          <a:bodyPr wrap="none" rtlCol="0">
            <a:spAutoFit/>
          </a:bodyPr>
          <a:lstStyle/>
          <a:p>
            <a:r>
              <a:rPr lang="en-US" sz="2000" b="1" dirty="0"/>
              <a:t>Property </a:t>
            </a:r>
            <a:r>
              <a:rPr lang="en-US" sz="2000" b="1" dirty="0">
                <a:latin typeface="Symbol" panose="05050102010706020507" pitchFamily="18" charset="2"/>
              </a:rPr>
              <a:t>j</a:t>
            </a:r>
          </a:p>
        </p:txBody>
      </p:sp>
      <p:sp>
        <p:nvSpPr>
          <p:cNvPr id="77" name="Oval 76"/>
          <p:cNvSpPr/>
          <p:nvPr/>
        </p:nvSpPr>
        <p:spPr>
          <a:xfrm>
            <a:off x="5173981" y="4923883"/>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p:cNvSpPr/>
          <p:nvPr/>
        </p:nvSpPr>
        <p:spPr>
          <a:xfrm>
            <a:off x="6532657" y="4701540"/>
            <a:ext cx="45719" cy="45719"/>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6700043" y="256794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p:nvPr/>
        </p:nvSpPr>
        <p:spPr>
          <a:xfrm>
            <a:off x="5702490" y="5036822"/>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6835140" y="5108083"/>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p:cNvSpPr/>
          <p:nvPr/>
        </p:nvSpPr>
        <p:spPr>
          <a:xfrm>
            <a:off x="7208519" y="2194559"/>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Arrow Connector 3"/>
          <p:cNvCxnSpPr/>
          <p:nvPr/>
        </p:nvCxnSpPr>
        <p:spPr>
          <a:xfrm flipV="1">
            <a:off x="6745762" y="2229312"/>
            <a:ext cx="462757" cy="38434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9" idx="4"/>
          </p:cNvCxnSpPr>
          <p:nvPr/>
        </p:nvCxnSpPr>
        <p:spPr>
          <a:xfrm>
            <a:off x="6555517" y="4747259"/>
            <a:ext cx="848323" cy="33528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5444090" y="4465319"/>
            <a:ext cx="304803" cy="61722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2" name="Oval 91"/>
          <p:cNvSpPr/>
          <p:nvPr/>
        </p:nvSpPr>
        <p:spPr>
          <a:xfrm>
            <a:off x="6093710" y="2759364"/>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flipH="1">
            <a:off x="5836919" y="2820324"/>
            <a:ext cx="255427" cy="2343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3317011" y="5153802"/>
            <a:ext cx="1920782" cy="400110"/>
          </a:xfrm>
          <a:prstGeom prst="rect">
            <a:avLst/>
          </a:prstGeom>
          <a:noFill/>
        </p:spPr>
        <p:txBody>
          <a:bodyPr wrap="none" rtlCol="0">
            <a:spAutoFit/>
          </a:bodyPr>
          <a:lstStyle/>
          <a:p>
            <a:r>
              <a:rPr lang="en-US" sz="2000" b="1" dirty="0"/>
              <a:t>Strengthening </a:t>
            </a:r>
            <a:r>
              <a:rPr lang="en-US" sz="2000" b="1" dirty="0">
                <a:latin typeface="Symbol" panose="05050102010706020507" pitchFamily="18" charset="2"/>
              </a:rPr>
              <a:t>y</a:t>
            </a:r>
          </a:p>
        </p:txBody>
      </p:sp>
      <p:grpSp>
        <p:nvGrpSpPr>
          <p:cNvPr id="86" name="Group 85"/>
          <p:cNvGrpSpPr/>
          <p:nvPr/>
        </p:nvGrpSpPr>
        <p:grpSpPr>
          <a:xfrm>
            <a:off x="0" y="6142038"/>
            <a:ext cx="9144000" cy="715962"/>
            <a:chOff x="0" y="6142038"/>
            <a:chExt cx="9144000" cy="715962"/>
          </a:xfrm>
        </p:grpSpPr>
        <p:pic>
          <p:nvPicPr>
            <p:cNvPr id="9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9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355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400660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91" grpId="0" animBg="1"/>
      <p:bldP spid="64" grpId="0" animBg="1"/>
      <p:bldP spid="65" grpId="0"/>
      <p:bldP spid="73" grpId="0"/>
      <p:bldP spid="9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Correctness of GCD</a:t>
            </a:r>
          </a:p>
        </p:txBody>
      </p:sp>
      <p:sp>
        <p:nvSpPr>
          <p:cNvPr id="42" name="Content Placeholder 3"/>
          <p:cNvSpPr txBox="1">
            <a:spLocks/>
          </p:cNvSpPr>
          <p:nvPr/>
        </p:nvSpPr>
        <p:spPr>
          <a:xfrm>
            <a:off x="76200" y="3276600"/>
            <a:ext cx="8991600" cy="2819400"/>
          </a:xfrm>
          <a:prstGeom prst="rect">
            <a:avLst/>
          </a:prstGeom>
        </p:spPr>
        <p:txBody>
          <a:bodyPr vert="horz" lIns="91440" tIns="45720" rIns="91440" bIns="45720" rtlCol="0">
            <a:noAutofit/>
          </a:bodyPr>
          <a:lstStyle/>
          <a:p>
            <a:pPr marL="457200" indent="-457200">
              <a:spcBef>
                <a:spcPct val="20000"/>
              </a:spcBef>
              <a:buFont typeface="Wingdings" pitchFamily="2" charset="2"/>
              <a:buChar char="q"/>
              <a:defRPr/>
            </a:pPr>
            <a:r>
              <a:rPr lang="en-US" sz="2000" dirty="0">
                <a:latin typeface="Comic Sans MS" pitchFamily="66" charset="0"/>
              </a:rPr>
              <a:t>Property </a:t>
            </a:r>
            <a:r>
              <a:rPr lang="en-US" sz="2000" dirty="0">
                <a:latin typeface="Symbol" panose="05050102010706020507" pitchFamily="18" charset="2"/>
              </a:rPr>
              <a:t>j</a:t>
            </a:r>
            <a:r>
              <a:rPr lang="en-US" sz="2000" dirty="0">
                <a:latin typeface="Comic Sans MS" pitchFamily="66" charset="0"/>
              </a:rPr>
              <a:t> : </a:t>
            </a:r>
            <a:r>
              <a:rPr lang="en-US" sz="2000" dirty="0" err="1">
                <a:latin typeface="Comic Sans MS" pitchFamily="66" charset="0"/>
              </a:rPr>
              <a:t>gcd</a:t>
            </a:r>
            <a:r>
              <a:rPr lang="en-US" sz="2000" dirty="0">
                <a:latin typeface="Comic Sans MS" pitchFamily="66" charset="0"/>
              </a:rPr>
              <a:t>(</a:t>
            </a:r>
            <a:r>
              <a:rPr lang="en-US" sz="2000" dirty="0" err="1">
                <a:latin typeface="Comic Sans MS" pitchFamily="66" charset="0"/>
              </a:rPr>
              <a:t>x,y</a:t>
            </a:r>
            <a:r>
              <a:rPr lang="en-US" sz="2000" dirty="0">
                <a:latin typeface="Comic Sans MS" pitchFamily="66" charset="0"/>
              </a:rPr>
              <a:t>) = </a:t>
            </a:r>
            <a:r>
              <a:rPr lang="en-US" sz="2000" dirty="0" err="1">
                <a:latin typeface="Comic Sans MS" pitchFamily="66" charset="0"/>
              </a:rPr>
              <a:t>gcd</a:t>
            </a:r>
            <a:r>
              <a:rPr lang="en-US" sz="2000" dirty="0">
                <a:latin typeface="Comic Sans MS" pitchFamily="66" charset="0"/>
              </a:rPr>
              <a:t> (</a:t>
            </a:r>
            <a:r>
              <a:rPr lang="en-US" sz="2000" dirty="0" err="1">
                <a:latin typeface="Comic Sans MS" pitchFamily="66" charset="0"/>
              </a:rPr>
              <a:t>m,n</a:t>
            </a:r>
            <a:r>
              <a:rPr lang="en-US" sz="2000" dirty="0">
                <a:latin typeface="Comic Sans MS" pitchFamily="66" charset="0"/>
              </a:rPr>
              <a:t>)</a:t>
            </a:r>
          </a:p>
          <a:p>
            <a:pPr marL="457200" indent="-457200">
              <a:spcBef>
                <a:spcPct val="20000"/>
              </a:spcBef>
              <a:buFont typeface="Wingdings" pitchFamily="2" charset="2"/>
              <a:buChar char="q"/>
              <a:defRPr/>
            </a:pPr>
            <a:r>
              <a:rPr lang="en-US" sz="2000" dirty="0">
                <a:latin typeface="Comic Sans MS" pitchFamily="66" charset="0"/>
              </a:rPr>
              <a:t>Verify that this property is indeed an inductive invariant!</a:t>
            </a:r>
          </a:p>
          <a:p>
            <a:pPr marL="457200" indent="-457200">
              <a:spcBef>
                <a:spcPct val="20000"/>
              </a:spcBef>
              <a:buFont typeface="Wingdings" pitchFamily="2" charset="2"/>
              <a:buChar char="q"/>
              <a:defRPr/>
            </a:pPr>
            <a:r>
              <a:rPr lang="en-US" sz="2000" dirty="0">
                <a:latin typeface="Comic Sans MS" pitchFamily="66" charset="0"/>
              </a:rPr>
              <a:t>Captures the core logic of the program: Even though x and y are updated at every step, their </a:t>
            </a:r>
            <a:r>
              <a:rPr lang="en-US" sz="2000" dirty="0" err="1">
                <a:latin typeface="Comic Sans MS" pitchFamily="66" charset="0"/>
              </a:rPr>
              <a:t>gcd</a:t>
            </a:r>
            <a:r>
              <a:rPr lang="en-US" sz="2000" dirty="0">
                <a:latin typeface="Comic Sans MS" pitchFamily="66" charset="0"/>
              </a:rPr>
              <a:t> stays unchanged</a:t>
            </a:r>
          </a:p>
          <a:p>
            <a:pPr marL="457200" indent="-457200">
              <a:spcBef>
                <a:spcPct val="20000"/>
              </a:spcBef>
              <a:buFont typeface="Wingdings" pitchFamily="2" charset="2"/>
              <a:buChar char="q"/>
              <a:defRPr/>
            </a:pPr>
            <a:r>
              <a:rPr lang="en-US" sz="2000" dirty="0">
                <a:latin typeface="Comic Sans MS" pitchFamily="66" charset="0"/>
              </a:rPr>
              <a:t>When switching to “stop”, if x is 0, then </a:t>
            </a:r>
            <a:r>
              <a:rPr lang="en-US" sz="2000" dirty="0" err="1">
                <a:latin typeface="Comic Sans MS" pitchFamily="66" charset="0"/>
              </a:rPr>
              <a:t>gcd</a:t>
            </a:r>
            <a:r>
              <a:rPr lang="en-US" sz="2000" dirty="0">
                <a:latin typeface="Comic Sans MS" pitchFamily="66" charset="0"/>
              </a:rPr>
              <a:t>(0,y) is y; if y=0, then </a:t>
            </a:r>
            <a:r>
              <a:rPr lang="en-US" sz="2000" dirty="0" err="1">
                <a:latin typeface="Comic Sans MS" pitchFamily="66" charset="0"/>
              </a:rPr>
              <a:t>gcd</a:t>
            </a:r>
            <a:r>
              <a:rPr lang="en-US" sz="2000" dirty="0">
                <a:latin typeface="Comic Sans MS" pitchFamily="66" charset="0"/>
              </a:rPr>
              <a:t>(x,0)=x, and thus x=</a:t>
            </a:r>
            <a:r>
              <a:rPr lang="en-US" sz="2000" dirty="0" err="1">
                <a:latin typeface="Comic Sans MS" pitchFamily="66" charset="0"/>
              </a:rPr>
              <a:t>gcd</a:t>
            </a:r>
            <a:r>
              <a:rPr lang="en-US" sz="2000" dirty="0">
                <a:latin typeface="Comic Sans MS" pitchFamily="66" charset="0"/>
              </a:rPr>
              <a:t>(</a:t>
            </a:r>
            <a:r>
              <a:rPr lang="en-US" sz="2000" dirty="0" err="1">
                <a:latin typeface="Comic Sans MS" pitchFamily="66" charset="0"/>
              </a:rPr>
              <a:t>m,n</a:t>
            </a:r>
            <a:r>
              <a:rPr lang="en-US" sz="2000" dirty="0">
                <a:latin typeface="Comic Sans MS" pitchFamily="66" charset="0"/>
              </a:rPr>
              <a:t>) upon switching to stop</a:t>
            </a:r>
          </a:p>
          <a:p>
            <a:pPr marL="457200" indent="-457200">
              <a:spcBef>
                <a:spcPct val="20000"/>
              </a:spcBef>
              <a:buFont typeface="Wingdings" pitchFamily="2" charset="2"/>
              <a:buChar char="q"/>
              <a:defRPr/>
            </a:pPr>
            <a:r>
              <a:rPr lang="en-US" sz="2000" dirty="0">
                <a:latin typeface="Comic Sans MS" pitchFamily="66" charset="0"/>
              </a:rPr>
              <a:t>Note that (mode=stop -&gt; y=</a:t>
            </a:r>
            <a:r>
              <a:rPr lang="en-US" sz="2000" dirty="0" err="1">
                <a:latin typeface="Comic Sans MS" pitchFamily="66" charset="0"/>
              </a:rPr>
              <a:t>gcd</a:t>
            </a:r>
            <a:r>
              <a:rPr lang="en-US" sz="2000" dirty="0">
                <a:latin typeface="Comic Sans MS" pitchFamily="66" charset="0"/>
              </a:rPr>
              <a:t>(</a:t>
            </a:r>
            <a:r>
              <a:rPr lang="en-US" sz="2000" dirty="0" err="1">
                <a:latin typeface="Comic Sans MS" pitchFamily="66" charset="0"/>
              </a:rPr>
              <a:t>m,n</a:t>
            </a:r>
            <a:r>
              <a:rPr lang="en-US" sz="2000" dirty="0">
                <a:latin typeface="Comic Sans MS" pitchFamily="66" charset="0"/>
              </a:rPr>
              <a:t>)) is invariant, but not inductive</a:t>
            </a:r>
          </a:p>
          <a:p>
            <a:pPr marL="914400" lvl="1" indent="-457200">
              <a:spcBef>
                <a:spcPct val="20000"/>
              </a:spcBef>
              <a:buFont typeface="Wingdings" panose="05000000000000000000"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endParaRPr lang="en-US" sz="2000" dirty="0">
              <a:latin typeface="Comic Sans MS" pitchFamily="66" charset="0"/>
            </a:endParaRPr>
          </a:p>
        </p:txBody>
      </p:sp>
      <p:cxnSp>
        <p:nvCxnSpPr>
          <p:cNvPr id="12" name="Straight Arrow Connector 11"/>
          <p:cNvCxnSpPr/>
          <p:nvPr/>
        </p:nvCxnSpPr>
        <p:spPr>
          <a:xfrm>
            <a:off x="3657600" y="2286000"/>
            <a:ext cx="1636896" cy="4371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3073948" y="2029572"/>
            <a:ext cx="583652" cy="556569"/>
            <a:chOff x="1970452" y="4071088"/>
            <a:chExt cx="583652" cy="556569"/>
          </a:xfrm>
        </p:grpSpPr>
        <p:sp>
          <p:nvSpPr>
            <p:cNvPr id="14" name="Oval 13"/>
            <p:cNvSpPr/>
            <p:nvPr/>
          </p:nvSpPr>
          <p:spPr>
            <a:xfrm>
              <a:off x="1970452" y="4071088"/>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5" name="TextBox 14"/>
            <p:cNvSpPr txBox="1"/>
            <p:nvPr/>
          </p:nvSpPr>
          <p:spPr>
            <a:xfrm>
              <a:off x="2005164" y="4195484"/>
              <a:ext cx="514229" cy="307777"/>
            </a:xfrm>
            <a:prstGeom prst="rect">
              <a:avLst/>
            </a:prstGeom>
            <a:noFill/>
          </p:spPr>
          <p:txBody>
            <a:bodyPr wrap="square" rtlCol="0">
              <a:spAutoFit/>
            </a:bodyPr>
            <a:lstStyle/>
            <a:p>
              <a:r>
                <a:rPr lang="en-US" sz="1400" dirty="0"/>
                <a:t>loop</a:t>
              </a:r>
            </a:p>
          </p:txBody>
        </p:sp>
      </p:grpSp>
      <p:grpSp>
        <p:nvGrpSpPr>
          <p:cNvPr id="16" name="Group 15"/>
          <p:cNvGrpSpPr/>
          <p:nvPr/>
        </p:nvGrpSpPr>
        <p:grpSpPr>
          <a:xfrm>
            <a:off x="5294496" y="2029572"/>
            <a:ext cx="583652" cy="556569"/>
            <a:chOff x="4191000" y="4114800"/>
            <a:chExt cx="583652" cy="556569"/>
          </a:xfrm>
        </p:grpSpPr>
        <p:sp>
          <p:nvSpPr>
            <p:cNvPr id="17" name="Oval 16"/>
            <p:cNvSpPr/>
            <p:nvPr/>
          </p:nvSpPr>
          <p:spPr>
            <a:xfrm>
              <a:off x="4191000" y="4114800"/>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4231086" y="4239196"/>
              <a:ext cx="503481" cy="307777"/>
            </a:xfrm>
            <a:prstGeom prst="rect">
              <a:avLst/>
            </a:prstGeom>
            <a:noFill/>
          </p:spPr>
          <p:txBody>
            <a:bodyPr wrap="square" rtlCol="0">
              <a:spAutoFit/>
            </a:bodyPr>
            <a:lstStyle/>
            <a:p>
              <a:r>
                <a:rPr lang="en-US" sz="1400" dirty="0"/>
                <a:t>stop</a:t>
              </a:r>
            </a:p>
          </p:txBody>
        </p:sp>
      </p:grpSp>
      <p:grpSp>
        <p:nvGrpSpPr>
          <p:cNvPr id="19" name="Group 41"/>
          <p:cNvGrpSpPr/>
          <p:nvPr/>
        </p:nvGrpSpPr>
        <p:grpSpPr>
          <a:xfrm>
            <a:off x="3180067" y="1785088"/>
            <a:ext cx="371415" cy="222628"/>
            <a:chOff x="1676400" y="2209800"/>
            <a:chExt cx="533400" cy="304800"/>
          </a:xfrm>
        </p:grpSpPr>
        <p:cxnSp>
          <p:nvCxnSpPr>
            <p:cNvPr id="20" name="Straight Connector 1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23" name="TextBox 22"/>
          <p:cNvSpPr txBox="1"/>
          <p:nvPr/>
        </p:nvSpPr>
        <p:spPr>
          <a:xfrm>
            <a:off x="1713096" y="1975228"/>
            <a:ext cx="1266629" cy="307777"/>
          </a:xfrm>
          <a:prstGeom prst="rect">
            <a:avLst/>
          </a:prstGeom>
          <a:noFill/>
        </p:spPr>
        <p:txBody>
          <a:bodyPr wrap="none" rtlCol="0">
            <a:spAutoFit/>
          </a:bodyPr>
          <a:lstStyle/>
          <a:p>
            <a:r>
              <a:rPr lang="en-US" sz="1400" dirty="0" err="1"/>
              <a:t>nat</a:t>
            </a:r>
            <a:r>
              <a:rPr lang="en-US" sz="1400" dirty="0"/>
              <a:t>  x:=m; y:=n</a:t>
            </a:r>
          </a:p>
        </p:txBody>
      </p:sp>
      <p:cxnSp>
        <p:nvCxnSpPr>
          <p:cNvPr id="24" name="Straight Arrow Connector 23"/>
          <p:cNvCxnSpPr/>
          <p:nvPr/>
        </p:nvCxnSpPr>
        <p:spPr>
          <a:xfrm>
            <a:off x="2702533" y="2307856"/>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627496" y="1137028"/>
            <a:ext cx="2537874" cy="523220"/>
          </a:xfrm>
          <a:prstGeom prst="rect">
            <a:avLst/>
          </a:prstGeom>
          <a:noFill/>
        </p:spPr>
        <p:txBody>
          <a:bodyPr wrap="none" rtlCol="0">
            <a:spAutoFit/>
          </a:bodyPr>
          <a:lstStyle/>
          <a:p>
            <a:r>
              <a:rPr lang="en-US" sz="1400" dirty="0"/>
              <a:t>(x&gt;0 &amp; y&gt;0) </a:t>
            </a:r>
            <a:r>
              <a:rPr lang="en-US" sz="1400" dirty="0">
                <a:sym typeface="Wingdings" pitchFamily="2" charset="2"/>
              </a:rPr>
              <a:t></a:t>
            </a:r>
          </a:p>
          <a:p>
            <a:r>
              <a:rPr lang="en-US" sz="1400" dirty="0">
                <a:sym typeface="Wingdings" pitchFamily="2" charset="2"/>
              </a:rPr>
              <a:t>     if (x&gt;y) then x:=x-y else y:=y-x</a:t>
            </a:r>
            <a:endParaRPr lang="en-US" sz="1400" dirty="0"/>
          </a:p>
        </p:txBody>
      </p:sp>
      <p:sp>
        <p:nvSpPr>
          <p:cNvPr id="26" name="TextBox 25"/>
          <p:cNvSpPr txBox="1"/>
          <p:nvPr/>
        </p:nvSpPr>
        <p:spPr>
          <a:xfrm>
            <a:off x="3541896" y="2508628"/>
            <a:ext cx="1648208" cy="523220"/>
          </a:xfrm>
          <a:prstGeom prst="rect">
            <a:avLst/>
          </a:prstGeom>
          <a:noFill/>
        </p:spPr>
        <p:txBody>
          <a:bodyPr wrap="none" rtlCol="0">
            <a:spAutoFit/>
          </a:bodyPr>
          <a:lstStyle/>
          <a:p>
            <a:r>
              <a:rPr lang="en-US" sz="1400" dirty="0"/>
              <a:t>~ (x&gt;0 &amp; y&gt;0) </a:t>
            </a:r>
            <a:r>
              <a:rPr lang="en-US" sz="1400" dirty="0">
                <a:sym typeface="Wingdings" pitchFamily="2" charset="2"/>
              </a:rPr>
              <a:t></a:t>
            </a:r>
          </a:p>
          <a:p>
            <a:r>
              <a:rPr lang="en-US" sz="1400" dirty="0">
                <a:sym typeface="Wingdings" pitchFamily="2" charset="2"/>
              </a:rPr>
              <a:t>      if (x=0) then x:=y</a:t>
            </a:r>
            <a:endParaRPr lang="en-US" sz="1400" dirty="0"/>
          </a:p>
        </p:txBody>
      </p:sp>
      <p:grpSp>
        <p:nvGrpSpPr>
          <p:cNvPr id="27" name="Group 26"/>
          <p:cNvGrpSpPr/>
          <p:nvPr/>
        </p:nvGrpSpPr>
        <p:grpSpPr>
          <a:xfrm>
            <a:off x="0" y="6142038"/>
            <a:ext cx="9144000" cy="715962"/>
            <a:chOff x="0" y="6142038"/>
            <a:chExt cx="9144000" cy="715962"/>
          </a:xfrm>
        </p:grpSpPr>
        <p:pic>
          <p:nvPicPr>
            <p:cNvPr id="28"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3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458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86249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Muddy </a:t>
            </a:r>
            <a:r>
              <a:rPr lang="en-US" sz="2800" dirty="0" err="1">
                <a:solidFill>
                  <a:srgbClr val="C00000"/>
                </a:solidFill>
                <a:latin typeface="Comic Sans MS" pitchFamily="66" charset="0"/>
                <a:cs typeface="Times New Roman" pitchFamily="18" charset="0"/>
              </a:rPr>
              <a:t>Childrens</a:t>
            </a:r>
            <a:r>
              <a:rPr lang="en-US" sz="2800" dirty="0">
                <a:solidFill>
                  <a:srgbClr val="C00000"/>
                </a:solidFill>
                <a:latin typeface="Comic Sans MS" pitchFamily="66" charset="0"/>
                <a:cs typeface="Times New Roman" pitchFamily="18" charset="0"/>
              </a:rPr>
              <a:t> Puzzle</a:t>
            </a:r>
          </a:p>
        </p:txBody>
      </p:sp>
      <p:sp>
        <p:nvSpPr>
          <p:cNvPr id="50" name="Content Placeholder 3"/>
          <p:cNvSpPr txBox="1">
            <a:spLocks/>
          </p:cNvSpPr>
          <p:nvPr/>
        </p:nvSpPr>
        <p:spPr>
          <a:xfrm>
            <a:off x="152400" y="1676400"/>
            <a:ext cx="8991600" cy="3962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There are some kids playing in a muddy pond. Their teacher walks by and says “some of you have mud on your forehead”. Each kid can look around and see which of other kids have muddy foreheads, but cannot see his/her own forehead. The teacher says “raise your hand if you know that you have muddy forehead”. Nobody raises their hands. The teacher repeats the same question, and it continues like that. If k kids have muddy foreheads, then after the teacher has asked the question k times, exactly those kids with muddy foreheads raise their hands.</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560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8990188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Muddy </a:t>
            </a:r>
            <a:r>
              <a:rPr lang="en-US" sz="2800" dirty="0" err="1">
                <a:solidFill>
                  <a:srgbClr val="C00000"/>
                </a:solidFill>
                <a:latin typeface="Comic Sans MS" pitchFamily="66" charset="0"/>
                <a:cs typeface="Times New Roman" pitchFamily="18" charset="0"/>
              </a:rPr>
              <a:t>Childrens</a:t>
            </a:r>
            <a:r>
              <a:rPr lang="en-US" sz="2800" dirty="0">
                <a:solidFill>
                  <a:srgbClr val="C00000"/>
                </a:solidFill>
                <a:latin typeface="Comic Sans MS" pitchFamily="66" charset="0"/>
                <a:cs typeface="Times New Roman" pitchFamily="18" charset="0"/>
              </a:rPr>
              <a:t> Reasoning</a:t>
            </a:r>
          </a:p>
        </p:txBody>
      </p:sp>
      <p:sp>
        <p:nvSpPr>
          <p:cNvPr id="50" name="Content Placeholder 3"/>
          <p:cNvSpPr txBox="1">
            <a:spLocks/>
          </p:cNvSpPr>
          <p:nvPr/>
        </p:nvSpPr>
        <p:spPr>
          <a:xfrm>
            <a:off x="76200" y="990600"/>
            <a:ext cx="8991600" cy="4648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Claim: For all n, if exactly n kids have muddy foreheads, then </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(1) for first n-1 rounds nobody raises their hands and </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(2) after n rounds, exactly those kids with muddy foreheads raise 	their hands. </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Proof by induction.</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Base case: Show the claim for n=1</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Inductive hypothesis: Assume the claim for n=k</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Inductive case: Show the claim for n=k+1</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Note: We want to prove (2), but it cannot be proved on its own. </a:t>
            </a:r>
            <a:endParaRPr lang="en-US" sz="200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a:latin typeface="Comic Sans MS" pitchFamily="66" charset="0"/>
              </a:rPr>
              <a:t>Proving </a:t>
            </a:r>
            <a:r>
              <a:rPr lang="en-US" sz="2000" dirty="0">
                <a:latin typeface="Comic Sans MS" pitchFamily="66" charset="0"/>
              </a:rPr>
              <a:t>(1) and (2) together is akin to inductive strengthening</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662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8990188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Proof Rule for Proving Invariants</a:t>
            </a:r>
          </a:p>
        </p:txBody>
      </p:sp>
      <p:sp>
        <p:nvSpPr>
          <p:cNvPr id="42" name="Content Placeholder 3"/>
          <p:cNvSpPr txBox="1">
            <a:spLocks/>
          </p:cNvSpPr>
          <p:nvPr/>
        </p:nvSpPr>
        <p:spPr>
          <a:xfrm>
            <a:off x="56866" y="1066800"/>
            <a:ext cx="9087134"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To establish that a property </a:t>
            </a:r>
            <a:r>
              <a:rPr lang="en-US" sz="2000" dirty="0">
                <a:latin typeface="Symbol" panose="05050102010706020507" pitchFamily="18" charset="2"/>
              </a:rPr>
              <a:t>j</a:t>
            </a:r>
            <a:r>
              <a:rPr lang="en-US" sz="2000" dirty="0">
                <a:latin typeface="Comic Sans MS" pitchFamily="66" charset="0"/>
              </a:rPr>
              <a:t> is an invariant of transition system T</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Find another property </a:t>
            </a:r>
            <a:r>
              <a:rPr lang="en-US" sz="2000" dirty="0">
                <a:latin typeface="Symbol" panose="05050102010706020507" pitchFamily="18" charset="2"/>
              </a:rPr>
              <a:t>y</a:t>
            </a:r>
            <a:r>
              <a:rPr lang="en-US" sz="2000" dirty="0">
                <a:latin typeface="Comic Sans MS" pitchFamily="66" charset="0"/>
              </a:rPr>
              <a:t> such that</a:t>
            </a:r>
          </a:p>
          <a:p>
            <a:pPr marL="914400" lvl="1" indent="-457200">
              <a:spcBef>
                <a:spcPct val="20000"/>
              </a:spcBef>
              <a:buFont typeface="+mj-lt"/>
              <a:buAutoNum type="arabicPeriod"/>
              <a:defRPr/>
            </a:pPr>
            <a:r>
              <a:rPr lang="en-US" sz="2000" dirty="0">
                <a:latin typeface="Symbol" panose="05050102010706020507" pitchFamily="18" charset="2"/>
              </a:rPr>
              <a:t>y</a:t>
            </a:r>
            <a:r>
              <a:rPr lang="en-US" sz="2000" dirty="0">
                <a:latin typeface="Comic Sans MS" pitchFamily="66" charset="0"/>
              </a:rPr>
              <a:t> implies </a:t>
            </a:r>
            <a:r>
              <a:rPr lang="en-US" sz="2000" dirty="0">
                <a:latin typeface="Symbol" panose="05050102010706020507" pitchFamily="18" charset="2"/>
              </a:rPr>
              <a:t>j</a:t>
            </a:r>
            <a:r>
              <a:rPr lang="en-US" sz="2000" dirty="0">
                <a:latin typeface="Comic Sans MS" pitchFamily="66" charset="0"/>
              </a:rPr>
              <a:t> (that is, a state satisfying </a:t>
            </a:r>
            <a:r>
              <a:rPr lang="en-US" sz="2000" dirty="0">
                <a:latin typeface="Symbol" panose="05050102010706020507" pitchFamily="18" charset="2"/>
              </a:rPr>
              <a:t>y</a:t>
            </a:r>
            <a:r>
              <a:rPr lang="en-US" sz="2000" dirty="0">
                <a:latin typeface="Comic Sans MS" pitchFamily="66" charset="0"/>
              </a:rPr>
              <a:t> must satisfy </a:t>
            </a:r>
            <a:r>
              <a:rPr lang="en-US" sz="2000" dirty="0">
                <a:latin typeface="Symbol" panose="05050102010706020507" pitchFamily="18" charset="2"/>
              </a:rPr>
              <a:t>j</a:t>
            </a:r>
            <a:r>
              <a:rPr lang="en-US" sz="2000" dirty="0">
                <a:latin typeface="Comic Sans MS" pitchFamily="66" charset="0"/>
              </a:rPr>
              <a:t>)</a:t>
            </a:r>
            <a:endParaRPr lang="en-US" sz="2000" dirty="0">
              <a:latin typeface="Symbol" panose="05050102010706020507" pitchFamily="18" charset="2"/>
            </a:endParaRPr>
          </a:p>
          <a:p>
            <a:pPr marL="914400" lvl="1" indent="-457200">
              <a:spcBef>
                <a:spcPct val="20000"/>
              </a:spcBef>
              <a:buFont typeface="+mj-lt"/>
              <a:buAutoNum type="arabicPeriod"/>
              <a:defRPr/>
            </a:pPr>
            <a:r>
              <a:rPr lang="en-US" sz="2000" dirty="0">
                <a:latin typeface="Symbol" panose="05050102010706020507" pitchFamily="18" charset="2"/>
              </a:rPr>
              <a:t>y</a:t>
            </a:r>
            <a:r>
              <a:rPr lang="en-US" sz="2000" dirty="0">
                <a:latin typeface="Comic Sans MS" pitchFamily="66" charset="0"/>
              </a:rPr>
              <a:t> is an inductive invariant</a:t>
            </a:r>
          </a:p>
          <a:p>
            <a:pPr marL="1371600" lvl="2" indent="-457200">
              <a:spcBef>
                <a:spcPct val="20000"/>
              </a:spcBef>
              <a:buFont typeface="Wingdings" panose="05000000000000000000" pitchFamily="2" charset="2"/>
              <a:buChar char="§"/>
              <a:defRPr/>
            </a:pPr>
            <a:r>
              <a:rPr lang="en-US" sz="2000" dirty="0">
                <a:latin typeface="Comic Sans MS" pitchFamily="66" charset="0"/>
              </a:rPr>
              <a:t>Show that every initial state satisfies </a:t>
            </a:r>
            <a:r>
              <a:rPr lang="en-US" sz="2000" dirty="0">
                <a:latin typeface="Symbol" panose="05050102010706020507" pitchFamily="18" charset="2"/>
              </a:rPr>
              <a:t>y</a:t>
            </a:r>
            <a:endParaRPr lang="en-US" sz="2000" dirty="0">
              <a:latin typeface="Comic Sans MS" pitchFamily="66" charset="0"/>
            </a:endParaRPr>
          </a:p>
          <a:p>
            <a:pPr marL="1371600" lvl="2" indent="-457200">
              <a:spcBef>
                <a:spcPct val="20000"/>
              </a:spcBef>
              <a:buFont typeface="Wingdings" panose="05000000000000000000" pitchFamily="2" charset="2"/>
              <a:buChar char="§"/>
              <a:defRPr/>
            </a:pPr>
            <a:r>
              <a:rPr lang="en-US" sz="2000" dirty="0">
                <a:latin typeface="Comic Sans MS" pitchFamily="66" charset="0"/>
              </a:rPr>
              <a:t>Assume that a state s satisfies </a:t>
            </a:r>
            <a:r>
              <a:rPr lang="en-US" sz="2000" dirty="0">
                <a:latin typeface="Symbol" panose="05050102010706020507" pitchFamily="18" charset="2"/>
              </a:rPr>
              <a:t>y</a:t>
            </a:r>
            <a:r>
              <a:rPr lang="en-US" sz="2000" dirty="0">
                <a:latin typeface="Comic Sans MS" pitchFamily="66" charset="0"/>
              </a:rPr>
              <a:t>. Consider a state t such that (</a:t>
            </a:r>
            <a:r>
              <a:rPr lang="en-US" sz="2000" dirty="0" err="1">
                <a:latin typeface="Comic Sans MS" pitchFamily="66" charset="0"/>
              </a:rPr>
              <a:t>s,t</a:t>
            </a:r>
            <a:r>
              <a:rPr lang="en-US" sz="2000" dirty="0">
                <a:latin typeface="Comic Sans MS" pitchFamily="66" charset="0"/>
              </a:rPr>
              <a:t>) is a transition. Show that t must satisfy </a:t>
            </a:r>
            <a:r>
              <a:rPr lang="en-US" sz="2000" dirty="0">
                <a:latin typeface="Symbol" panose="05050102010706020507" pitchFamily="18" charset="2"/>
              </a:rPr>
              <a:t>y</a:t>
            </a:r>
          </a:p>
          <a:p>
            <a:pPr marL="914400" lvl="1" indent="-457200">
              <a:spcBef>
                <a:spcPct val="20000"/>
              </a:spcBef>
              <a:buFont typeface="Wingdings" panose="05000000000000000000" pitchFamily="2" charset="2"/>
              <a:buChar char="§"/>
              <a:defRPr/>
            </a:pPr>
            <a:endParaRPr lang="en-US" sz="2000" dirty="0">
              <a:latin typeface="Symbol" panose="05050102010706020507" pitchFamily="18" charset="2"/>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198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6858119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Transition System for Leader Election</a:t>
            </a: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State variables:</a:t>
            </a:r>
          </a:p>
          <a:p>
            <a:pPr marL="914400" lvl="1" indent="-457200">
              <a:spcBef>
                <a:spcPct val="20000"/>
              </a:spcBef>
              <a:buFont typeface="Wingdings" panose="05000000000000000000" pitchFamily="2" charset="2"/>
              <a:buChar char="§"/>
              <a:defRPr/>
            </a:pPr>
            <a:r>
              <a:rPr lang="en-US" sz="2000" dirty="0">
                <a:latin typeface="Comic Sans MS" pitchFamily="66" charset="0"/>
              </a:rPr>
              <a:t>For each node n, </a:t>
            </a:r>
            <a:r>
              <a:rPr lang="en-US" sz="2000" dirty="0" err="1">
                <a:latin typeface="Comic Sans MS" pitchFamily="66" charset="0"/>
              </a:rPr>
              <a:t>int</a:t>
            </a:r>
            <a:r>
              <a:rPr lang="en-US" sz="2000" dirty="0">
                <a:latin typeface="Comic Sans MS" pitchFamily="66" charset="0"/>
              </a:rPr>
              <a:t> id</a:t>
            </a:r>
            <a:r>
              <a:rPr lang="en-US" sz="2000" baseline="-25000" dirty="0">
                <a:latin typeface="Comic Sans MS" pitchFamily="66" charset="0"/>
              </a:rPr>
              <a:t>n</a:t>
            </a:r>
            <a:r>
              <a:rPr lang="en-US" sz="2000" dirty="0">
                <a:latin typeface="Comic Sans MS" pitchFamily="66" charset="0"/>
              </a:rPr>
              <a:t> := n; </a:t>
            </a:r>
            <a:r>
              <a:rPr lang="en-US" sz="2000" dirty="0" err="1">
                <a:latin typeface="Comic Sans MS" pitchFamily="66" charset="0"/>
              </a:rPr>
              <a:t>int</a:t>
            </a:r>
            <a:r>
              <a:rPr lang="en-US" sz="2000" dirty="0">
                <a:latin typeface="Comic Sans MS" pitchFamily="66" charset="0"/>
              </a:rPr>
              <a:t> r</a:t>
            </a:r>
            <a:r>
              <a:rPr lang="en-US" sz="2000" baseline="-25000" dirty="0">
                <a:latin typeface="Comic Sans MS" pitchFamily="66" charset="0"/>
              </a:rPr>
              <a:t>n</a:t>
            </a:r>
            <a:r>
              <a:rPr lang="en-US" sz="2000" dirty="0">
                <a:latin typeface="Comic Sans MS" pitchFamily="66" charset="0"/>
              </a:rPr>
              <a:t> := 1</a:t>
            </a:r>
          </a:p>
          <a:p>
            <a:pPr marL="914400" lvl="1" indent="-457200">
              <a:spcBef>
                <a:spcPct val="20000"/>
              </a:spcBef>
              <a:buFont typeface="Wingdings" panose="05000000000000000000"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Update during single transition:</a:t>
            </a:r>
          </a:p>
          <a:p>
            <a:pPr marL="914400" lvl="1" indent="-457200">
              <a:spcBef>
                <a:spcPct val="20000"/>
              </a:spcBef>
              <a:buFont typeface="Wingdings" panose="05000000000000000000" pitchFamily="2" charset="2"/>
              <a:buChar char="§"/>
              <a:defRPr/>
            </a:pPr>
            <a:r>
              <a:rPr lang="en-US" sz="2000" dirty="0">
                <a:latin typeface="Comic Sans MS" pitchFamily="66" charset="0"/>
              </a:rPr>
              <a:t>Round counters: if r</a:t>
            </a:r>
            <a:r>
              <a:rPr lang="en-US" sz="2000" baseline="-25000" dirty="0">
                <a:latin typeface="Comic Sans MS" pitchFamily="66" charset="0"/>
              </a:rPr>
              <a:t>n </a:t>
            </a:r>
            <a:r>
              <a:rPr lang="en-US" sz="2000" dirty="0">
                <a:latin typeface="Comic Sans MS" pitchFamily="66" charset="0"/>
              </a:rPr>
              <a:t> &lt; N then r</a:t>
            </a:r>
            <a:r>
              <a:rPr lang="en-US" sz="2000" baseline="-25000" dirty="0">
                <a:latin typeface="Comic Sans MS" pitchFamily="66" charset="0"/>
              </a:rPr>
              <a:t>n </a:t>
            </a:r>
            <a:r>
              <a:rPr lang="en-US" sz="2000" dirty="0">
                <a:latin typeface="Comic Sans MS" pitchFamily="66" charset="0"/>
              </a:rPr>
              <a:t> := r</a:t>
            </a:r>
            <a:r>
              <a:rPr lang="en-US" sz="2000" baseline="-25000" dirty="0">
                <a:latin typeface="Comic Sans MS" pitchFamily="66" charset="0"/>
              </a:rPr>
              <a:t>n </a:t>
            </a:r>
            <a:r>
              <a:rPr lang="en-US" sz="2000" dirty="0">
                <a:latin typeface="Comic Sans MS" pitchFamily="66" charset="0"/>
              </a:rPr>
              <a:t>+1</a:t>
            </a:r>
          </a:p>
          <a:p>
            <a:pPr marL="914400" lvl="1" indent="-457200">
              <a:spcBef>
                <a:spcPct val="20000"/>
              </a:spcBef>
              <a:buFont typeface="Wingdings" panose="05000000000000000000" pitchFamily="2" charset="2"/>
              <a:buChar char="§"/>
              <a:defRPr/>
            </a:pPr>
            <a:r>
              <a:rPr lang="en-US" sz="2000" dirty="0">
                <a:latin typeface="Comic Sans MS" pitchFamily="66" charset="0"/>
              </a:rPr>
              <a:t>Identifiers: id</a:t>
            </a:r>
            <a:r>
              <a:rPr lang="en-US" sz="2000" baseline="-25000" dirty="0">
                <a:latin typeface="Comic Sans MS" pitchFamily="66" charset="0"/>
              </a:rPr>
              <a:t>n</a:t>
            </a:r>
            <a:r>
              <a:rPr lang="en-US" sz="2000" dirty="0">
                <a:latin typeface="Comic Sans MS" pitchFamily="66" charset="0"/>
              </a:rPr>
              <a:t> := max {id</a:t>
            </a:r>
            <a:r>
              <a:rPr lang="en-US" sz="2000" baseline="-25000" dirty="0">
                <a:latin typeface="Comic Sans MS" pitchFamily="66" charset="0"/>
              </a:rPr>
              <a:t>n</a:t>
            </a:r>
            <a:r>
              <a:rPr lang="en-US" sz="2000" dirty="0">
                <a:latin typeface="Comic Sans MS" pitchFamily="66" charset="0"/>
              </a:rPr>
              <a:t>, max {</a:t>
            </a:r>
            <a:r>
              <a:rPr lang="en-US" sz="2000" dirty="0" err="1">
                <a:latin typeface="Comic Sans MS" pitchFamily="66" charset="0"/>
              </a:rPr>
              <a:t>id</a:t>
            </a:r>
            <a:r>
              <a:rPr lang="en-US" sz="2000" baseline="-25000" dirty="0" err="1">
                <a:latin typeface="Comic Sans MS" pitchFamily="66" charset="0"/>
              </a:rPr>
              <a:t>m</a:t>
            </a:r>
            <a:r>
              <a:rPr lang="en-US" sz="2000" dirty="0">
                <a:latin typeface="Comic Sans MS" pitchFamily="66" charset="0"/>
              </a:rPr>
              <a:t>| m-&gt;n is a network link}} </a:t>
            </a:r>
          </a:p>
          <a:p>
            <a:pPr marL="457200" indent="-457200">
              <a:spcBef>
                <a:spcPct val="20000"/>
              </a:spcBef>
              <a:buFont typeface="Wingdings" pitchFamily="2" charset="2"/>
              <a:buChar char="q"/>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301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791690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Invariants for Leader Election</a:t>
            </a: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Initial state: for each node n, </a:t>
            </a:r>
            <a:r>
              <a:rPr lang="en-US" sz="2000" dirty="0" err="1">
                <a:latin typeface="Comic Sans MS" pitchFamily="66" charset="0"/>
              </a:rPr>
              <a:t>int</a:t>
            </a:r>
            <a:r>
              <a:rPr lang="en-US" sz="2000" dirty="0">
                <a:latin typeface="Comic Sans MS" pitchFamily="66" charset="0"/>
              </a:rPr>
              <a:t> id</a:t>
            </a:r>
            <a:r>
              <a:rPr lang="en-US" sz="2000" baseline="-25000" dirty="0">
                <a:latin typeface="Comic Sans MS" pitchFamily="66" charset="0"/>
              </a:rPr>
              <a:t>n</a:t>
            </a:r>
            <a:r>
              <a:rPr lang="en-US" sz="2000" dirty="0">
                <a:latin typeface="Comic Sans MS" pitchFamily="66" charset="0"/>
              </a:rPr>
              <a:t> := n; </a:t>
            </a:r>
            <a:r>
              <a:rPr lang="en-US" sz="2000" dirty="0" err="1">
                <a:latin typeface="Comic Sans MS" pitchFamily="66" charset="0"/>
              </a:rPr>
              <a:t>int</a:t>
            </a:r>
            <a:r>
              <a:rPr lang="en-US" sz="2000" dirty="0">
                <a:latin typeface="Comic Sans MS" pitchFamily="66" charset="0"/>
              </a:rPr>
              <a:t> r</a:t>
            </a:r>
            <a:r>
              <a:rPr lang="en-US" sz="2000" baseline="-25000" dirty="0">
                <a:latin typeface="Comic Sans MS" pitchFamily="66" charset="0"/>
              </a:rPr>
              <a:t>n</a:t>
            </a:r>
            <a:r>
              <a:rPr lang="en-US" sz="2000" dirty="0">
                <a:latin typeface="Comic Sans MS" pitchFamily="66" charset="0"/>
              </a:rPr>
              <a:t> := 1</a:t>
            </a:r>
          </a:p>
          <a:p>
            <a:pPr marL="457200" indent="-457200">
              <a:spcBef>
                <a:spcPct val="20000"/>
              </a:spcBef>
              <a:buFont typeface="Wingdings" pitchFamily="2" charset="2"/>
              <a:buChar char="q"/>
              <a:defRPr/>
            </a:pPr>
            <a:r>
              <a:rPr lang="en-US" sz="2000" dirty="0">
                <a:latin typeface="Comic Sans MS" pitchFamily="66" charset="0"/>
              </a:rPr>
              <a:t>Update during single transition:</a:t>
            </a:r>
          </a:p>
          <a:p>
            <a:pPr marL="914400" lvl="1" indent="-457200">
              <a:spcBef>
                <a:spcPct val="20000"/>
              </a:spcBef>
              <a:buFont typeface="Wingdings" panose="05000000000000000000" pitchFamily="2" charset="2"/>
              <a:buChar char="§"/>
              <a:defRPr/>
            </a:pPr>
            <a:r>
              <a:rPr lang="en-US" sz="2000" dirty="0">
                <a:latin typeface="Comic Sans MS" pitchFamily="66" charset="0"/>
              </a:rPr>
              <a:t>if r</a:t>
            </a:r>
            <a:r>
              <a:rPr lang="en-US" sz="2000" baseline="-25000" dirty="0">
                <a:latin typeface="Comic Sans MS" pitchFamily="66" charset="0"/>
              </a:rPr>
              <a:t>n </a:t>
            </a:r>
            <a:r>
              <a:rPr lang="en-US" sz="2000" dirty="0">
                <a:latin typeface="Comic Sans MS" pitchFamily="66" charset="0"/>
              </a:rPr>
              <a:t> &lt; N then r</a:t>
            </a:r>
            <a:r>
              <a:rPr lang="en-US" sz="2000" baseline="-25000" dirty="0">
                <a:latin typeface="Comic Sans MS" pitchFamily="66" charset="0"/>
              </a:rPr>
              <a:t>n </a:t>
            </a:r>
            <a:r>
              <a:rPr lang="en-US" sz="2000" dirty="0">
                <a:latin typeface="Comic Sans MS" pitchFamily="66" charset="0"/>
              </a:rPr>
              <a:t> := r</a:t>
            </a:r>
            <a:r>
              <a:rPr lang="en-US" sz="2000" baseline="-25000" dirty="0">
                <a:latin typeface="Comic Sans MS" pitchFamily="66" charset="0"/>
              </a:rPr>
              <a:t>n </a:t>
            </a:r>
            <a:r>
              <a:rPr lang="en-US" sz="2000" dirty="0">
                <a:latin typeface="Comic Sans MS" pitchFamily="66" charset="0"/>
              </a:rPr>
              <a:t>+1</a:t>
            </a:r>
          </a:p>
          <a:p>
            <a:pPr marL="914400" lvl="1" indent="-457200">
              <a:spcBef>
                <a:spcPct val="20000"/>
              </a:spcBef>
              <a:buFont typeface="Wingdings" panose="05000000000000000000" pitchFamily="2" charset="2"/>
              <a:buChar char="§"/>
              <a:defRPr/>
            </a:pPr>
            <a:r>
              <a:rPr lang="en-US" sz="2000" dirty="0">
                <a:latin typeface="Comic Sans MS" pitchFamily="66" charset="0"/>
              </a:rPr>
              <a:t>id</a:t>
            </a:r>
            <a:r>
              <a:rPr lang="en-US" sz="2000" baseline="-25000" dirty="0">
                <a:latin typeface="Comic Sans MS" pitchFamily="66" charset="0"/>
              </a:rPr>
              <a:t>n</a:t>
            </a:r>
            <a:r>
              <a:rPr lang="en-US" sz="2000" dirty="0">
                <a:latin typeface="Comic Sans MS" pitchFamily="66" charset="0"/>
              </a:rPr>
              <a:t> := max {id</a:t>
            </a:r>
            <a:r>
              <a:rPr lang="en-US" sz="2000" baseline="-25000" dirty="0">
                <a:latin typeface="Comic Sans MS" pitchFamily="66" charset="0"/>
              </a:rPr>
              <a:t>n</a:t>
            </a:r>
            <a:r>
              <a:rPr lang="en-US" sz="2000" dirty="0">
                <a:latin typeface="Comic Sans MS" pitchFamily="66" charset="0"/>
              </a:rPr>
              <a:t>, max {</a:t>
            </a:r>
            <a:r>
              <a:rPr lang="en-US" sz="2000" dirty="0" err="1">
                <a:latin typeface="Comic Sans MS" pitchFamily="66" charset="0"/>
              </a:rPr>
              <a:t>id</a:t>
            </a:r>
            <a:r>
              <a:rPr lang="en-US" sz="2000" baseline="-25000" dirty="0" err="1">
                <a:latin typeface="Comic Sans MS" pitchFamily="66" charset="0"/>
              </a:rPr>
              <a:t>m</a:t>
            </a:r>
            <a:r>
              <a:rPr lang="en-US" sz="2000" dirty="0">
                <a:latin typeface="Comic Sans MS" pitchFamily="66" charset="0"/>
              </a:rPr>
              <a:t>| m-&gt;n is a network link}}</a:t>
            </a:r>
          </a:p>
          <a:p>
            <a:pPr marL="457200" indent="-457200">
              <a:spcBef>
                <a:spcPct val="20000"/>
              </a:spcBef>
              <a:buFont typeface="Wingdings" pitchFamily="2" charset="2"/>
              <a:buChar char="q"/>
              <a:defRPr/>
            </a:pPr>
            <a:r>
              <a:rPr lang="en-US" sz="2000" dirty="0">
                <a:latin typeface="Comic Sans MS" pitchFamily="66" charset="0"/>
              </a:rPr>
              <a:t>Consider: id</a:t>
            </a:r>
            <a:r>
              <a:rPr lang="en-US" sz="2000" baseline="-25000" dirty="0">
                <a:latin typeface="Comic Sans MS" pitchFamily="66" charset="0"/>
              </a:rPr>
              <a:t>n</a:t>
            </a:r>
            <a:r>
              <a:rPr lang="en-US" sz="2000" dirty="0">
                <a:latin typeface="Comic Sans MS" pitchFamily="66" charset="0"/>
              </a:rPr>
              <a:t> &gt;= n (that is, for node n, id is at least n)</a:t>
            </a:r>
          </a:p>
          <a:p>
            <a:pPr marL="914400" lvl="1" indent="-457200">
              <a:spcBef>
                <a:spcPct val="20000"/>
              </a:spcBef>
              <a:buFont typeface="Wingdings" panose="05000000000000000000" pitchFamily="2" charset="2"/>
              <a:buChar char="§"/>
              <a:defRPr/>
            </a:pPr>
            <a:r>
              <a:rPr lang="en-US" sz="2000" dirty="0">
                <a:latin typeface="Comic Sans MS" pitchFamily="66" charset="0"/>
              </a:rPr>
              <a:t>Obviously an invariant; is it an inductive invariant?</a:t>
            </a:r>
          </a:p>
          <a:p>
            <a:pPr marL="342900" indent="-342900">
              <a:spcBef>
                <a:spcPct val="20000"/>
              </a:spcBef>
              <a:buFont typeface="Wingdings" panose="05000000000000000000" pitchFamily="2" charset="2"/>
              <a:buChar char="q"/>
              <a:defRPr/>
            </a:pPr>
            <a:r>
              <a:rPr lang="en-US" sz="2000" dirty="0">
                <a:latin typeface="Comic Sans MS" pitchFamily="66" charset="0"/>
              </a:rPr>
              <a:t>Let P be the set of identifiers of all nodes</a:t>
            </a:r>
          </a:p>
          <a:p>
            <a:pPr marL="342900" indent="-342900">
              <a:spcBef>
                <a:spcPct val="20000"/>
              </a:spcBef>
              <a:buFont typeface="Wingdings" panose="05000000000000000000" pitchFamily="2" charset="2"/>
              <a:buChar char="q"/>
              <a:defRPr/>
            </a:pPr>
            <a:r>
              <a:rPr lang="en-US" sz="2000" dirty="0">
                <a:latin typeface="Comic Sans MS" pitchFamily="66" charset="0"/>
              </a:rPr>
              <a:t>Consider the property: “id</a:t>
            </a:r>
            <a:r>
              <a:rPr lang="en-US" sz="2000" baseline="-25000" dirty="0">
                <a:latin typeface="Comic Sans MS" pitchFamily="66" charset="0"/>
              </a:rPr>
              <a:t>n</a:t>
            </a:r>
            <a:r>
              <a:rPr lang="en-US" sz="2000" dirty="0">
                <a:latin typeface="Comic Sans MS" pitchFamily="66" charset="0"/>
              </a:rPr>
              <a:t> belongs to P”, for a specific node n</a:t>
            </a:r>
          </a:p>
          <a:p>
            <a:pPr marL="342900" indent="-342900">
              <a:spcBef>
                <a:spcPct val="20000"/>
              </a:spcBef>
              <a:buFont typeface="Wingdings" panose="05000000000000000000" pitchFamily="2" charset="2"/>
              <a:buChar char="q"/>
              <a:defRPr/>
            </a:pPr>
            <a:r>
              <a:rPr lang="en-US" sz="2000" dirty="0">
                <a:latin typeface="Comic Sans MS" pitchFamily="66" charset="0"/>
              </a:rPr>
              <a:t>Not an inductive invariant! </a:t>
            </a:r>
          </a:p>
          <a:p>
            <a:pPr marL="342900" indent="-342900">
              <a:spcBef>
                <a:spcPct val="20000"/>
              </a:spcBef>
              <a:buFont typeface="Wingdings" panose="05000000000000000000" pitchFamily="2" charset="2"/>
              <a:buChar char="q"/>
              <a:defRPr/>
            </a:pPr>
            <a:r>
              <a:rPr lang="en-US" sz="2000" dirty="0">
                <a:latin typeface="Comic Sans MS" pitchFamily="66" charset="0"/>
              </a:rPr>
              <a:t>During a transition (</a:t>
            </a:r>
            <a:r>
              <a:rPr lang="en-US" sz="2000" dirty="0" err="1">
                <a:latin typeface="Comic Sans MS" pitchFamily="66" charset="0"/>
              </a:rPr>
              <a:t>s,t</a:t>
            </a:r>
            <a:r>
              <a:rPr lang="en-US" sz="2000" dirty="0">
                <a:latin typeface="Comic Sans MS" pitchFamily="66" charset="0"/>
              </a:rPr>
              <a:t>), value of id</a:t>
            </a:r>
            <a:r>
              <a:rPr lang="en-US" sz="2000" baseline="-25000" dirty="0">
                <a:latin typeface="Comic Sans MS" pitchFamily="66" charset="0"/>
              </a:rPr>
              <a:t>n</a:t>
            </a:r>
            <a:r>
              <a:rPr lang="en-US" sz="2000" dirty="0">
                <a:latin typeface="Comic Sans MS" pitchFamily="66" charset="0"/>
              </a:rPr>
              <a:t> in state t may equal value of </a:t>
            </a:r>
            <a:r>
              <a:rPr lang="en-US" sz="2000" dirty="0" err="1">
                <a:latin typeface="Comic Sans MS" pitchFamily="66" charset="0"/>
              </a:rPr>
              <a:t>id</a:t>
            </a:r>
            <a:r>
              <a:rPr lang="en-US" sz="2000" baseline="-25000" dirty="0" err="1">
                <a:latin typeface="Comic Sans MS" pitchFamily="66" charset="0"/>
              </a:rPr>
              <a:t>m</a:t>
            </a:r>
            <a:r>
              <a:rPr lang="en-US" sz="2000" baseline="-25000" dirty="0">
                <a:latin typeface="Comic Sans MS" pitchFamily="66" charset="0"/>
              </a:rPr>
              <a:t> </a:t>
            </a:r>
            <a:r>
              <a:rPr lang="en-US" sz="2000" dirty="0">
                <a:latin typeface="Comic Sans MS" pitchFamily="66" charset="0"/>
              </a:rPr>
              <a:t> in state s, but property says nothing about s(</a:t>
            </a:r>
            <a:r>
              <a:rPr lang="en-US" sz="2000" dirty="0" err="1">
                <a:latin typeface="Comic Sans MS" pitchFamily="66" charset="0"/>
              </a:rPr>
              <a:t>id</a:t>
            </a:r>
            <a:r>
              <a:rPr lang="en-US" sz="2000" baseline="-25000" dirty="0" err="1">
                <a:latin typeface="Comic Sans MS" pitchFamily="66" charset="0"/>
              </a:rPr>
              <a:t>m</a:t>
            </a:r>
            <a:r>
              <a:rPr lang="en-US" sz="2000" dirty="0">
                <a:latin typeface="Comic Sans MS" pitchFamily="66" charset="0"/>
              </a:rPr>
              <a:t>)</a:t>
            </a:r>
          </a:p>
          <a:p>
            <a:pPr marL="342900" indent="-342900">
              <a:spcBef>
                <a:spcPct val="20000"/>
              </a:spcBef>
              <a:buFont typeface="Wingdings" panose="05000000000000000000" pitchFamily="2" charset="2"/>
              <a:buChar char="q"/>
              <a:defRPr/>
            </a:pPr>
            <a:r>
              <a:rPr lang="en-US" sz="2000" dirty="0">
                <a:latin typeface="Comic Sans MS" pitchFamily="66" charset="0"/>
              </a:rPr>
              <a:t>What about: “for each node n, id</a:t>
            </a:r>
            <a:r>
              <a:rPr lang="en-US" sz="2000" baseline="-25000" dirty="0">
                <a:latin typeface="Comic Sans MS" pitchFamily="66" charset="0"/>
              </a:rPr>
              <a:t>n</a:t>
            </a:r>
            <a:r>
              <a:rPr lang="en-US" sz="2000" dirty="0">
                <a:latin typeface="Comic Sans MS" pitchFamily="66" charset="0"/>
              </a:rPr>
              <a:t> belongs to P” ?</a:t>
            </a:r>
          </a:p>
          <a:p>
            <a:pPr marL="457200" indent="-457200">
              <a:spcBef>
                <a:spcPct val="20000"/>
              </a:spcBef>
              <a:buFont typeface="Wingdings" pitchFamily="2" charset="2"/>
              <a:buChar char="q"/>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403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9845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2">
                                            <p:txEl>
                                              <p:pRg st="11" end="11"/>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1" end="1"/>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2">
                                            <p:txEl>
                                              <p:pRg st="2" end="2"/>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2">
                                            <p:txEl>
                                              <p:pRg st="3" end="3"/>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xEl>
                                              <p:pRg st="4" end="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2">
                                            <p:txEl>
                                              <p:pRg st="5" end="5"/>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2">
                                            <p:txEl>
                                              <p:pRg st="6" end="6"/>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2">
                                            <p:txEl>
                                              <p:pRg st="7" end="7"/>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2">
                                            <p:txEl>
                                              <p:pRg st="8" end="8"/>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2">
                                            <p:txEl>
                                              <p:pRg st="9" end="9"/>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2">
                                            <p:txEl>
                                              <p:pRg st="10" end="10"/>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Safety Requirements</a:t>
            </a:r>
          </a:p>
        </p:txBody>
      </p:sp>
      <p:sp>
        <p:nvSpPr>
          <p:cNvPr id="42" name="Content Placeholder 3"/>
          <p:cNvSpPr txBox="1">
            <a:spLocks/>
          </p:cNvSpPr>
          <p:nvPr/>
        </p:nvSpPr>
        <p:spPr>
          <a:xfrm>
            <a:off x="148988" y="1505234"/>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A safety requirement states that a system always stays within “good’ states (i.e. a nothing bad ever happens)</a:t>
            </a:r>
          </a:p>
          <a:p>
            <a:pPr marL="457200" indent="-457200">
              <a:spcBef>
                <a:spcPct val="20000"/>
              </a:spcBef>
              <a:buFont typeface="Wingdings" pitchFamily="2" charset="2"/>
              <a:buChar char="q"/>
              <a:defRPr/>
            </a:pPr>
            <a:r>
              <a:rPr lang="en-US" sz="2000" dirty="0">
                <a:latin typeface="Comic Sans MS" pitchFamily="66" charset="0"/>
              </a:rPr>
              <a:t>Leader election: it is never the case that two nodes consider them to be leaders</a:t>
            </a:r>
          </a:p>
          <a:p>
            <a:pPr marL="457200" indent="-457200">
              <a:spcBef>
                <a:spcPct val="20000"/>
              </a:spcBef>
              <a:buFont typeface="Wingdings" pitchFamily="2" charset="2"/>
              <a:buChar char="q"/>
              <a:defRPr/>
            </a:pPr>
            <a:r>
              <a:rPr lang="en-US" sz="2000" dirty="0">
                <a:latin typeface="Comic Sans MS" pitchFamily="66" charset="0"/>
              </a:rPr>
              <a:t>Collision avoidance: Distance between two cars is always greater than some minimum threshold</a:t>
            </a:r>
          </a:p>
          <a:p>
            <a:pPr marL="457200" indent="-457200">
              <a:spcBef>
                <a:spcPct val="20000"/>
              </a:spcBef>
              <a:buFont typeface="Wingdings" pitchFamily="2" charset="2"/>
              <a:buChar char="q"/>
              <a:defRPr/>
            </a:pPr>
            <a:r>
              <a:rPr lang="en-US" sz="2000" dirty="0">
                <a:latin typeface="Comic Sans MS" pitchFamily="66" charset="0"/>
              </a:rPr>
              <a:t>Different class of requirements: </a:t>
            </a:r>
            <a:r>
              <a:rPr lang="en-US" sz="2000" dirty="0" err="1">
                <a:latin typeface="Comic Sans MS" pitchFamily="66" charset="0"/>
              </a:rPr>
              <a:t>Liveness</a:t>
            </a:r>
            <a:endParaRPr lang="en-US" sz="2000" dirty="0">
              <a:latin typeface="Comic Sans MS" pitchFamily="66" charset="0"/>
            </a:endParaRPr>
          </a:p>
          <a:p>
            <a:pPr marL="914400" lvl="1" indent="-457200">
              <a:spcBef>
                <a:spcPct val="20000"/>
              </a:spcBef>
              <a:buFont typeface="Wingdings" pitchFamily="2" charset="2"/>
              <a:buChar char="§"/>
              <a:defRPr/>
            </a:pPr>
            <a:r>
              <a:rPr lang="en-US" sz="2000" dirty="0">
                <a:latin typeface="Comic Sans MS" pitchFamily="66" charset="0"/>
              </a:rPr>
              <a:t>System eventually attains its goal</a:t>
            </a:r>
          </a:p>
          <a:p>
            <a:pPr marL="914400" lvl="1" indent="-457200">
              <a:spcBef>
                <a:spcPct val="20000"/>
              </a:spcBef>
              <a:buFont typeface="Wingdings" pitchFamily="2" charset="2"/>
              <a:buChar char="§"/>
              <a:defRPr/>
            </a:pPr>
            <a:r>
              <a:rPr lang="en-US" sz="2000" dirty="0">
                <a:latin typeface="Comic Sans MS" pitchFamily="66" charset="0"/>
              </a:rPr>
              <a:t>Leader election: Each node eventually makes a decision</a:t>
            </a:r>
          </a:p>
          <a:p>
            <a:pPr marL="914400" lvl="1" indent="-457200">
              <a:spcBef>
                <a:spcPct val="20000"/>
              </a:spcBef>
              <a:buFont typeface="Wingdings" pitchFamily="2" charset="2"/>
              <a:buChar char="§"/>
              <a:defRPr/>
            </a:pPr>
            <a:r>
              <a:rPr lang="en-US" sz="2000" dirty="0">
                <a:latin typeface="Comic Sans MS" pitchFamily="66" charset="0"/>
              </a:rPr>
              <a:t>Cruise controller: Actual speed eventually equals desired speed</a:t>
            </a:r>
          </a:p>
          <a:p>
            <a:pPr marL="457200" indent="-457200">
              <a:spcBef>
                <a:spcPct val="20000"/>
              </a:spcBef>
              <a:buFont typeface="Wingdings" pitchFamily="2" charset="2"/>
              <a:buChar char="q"/>
              <a:defRPr/>
            </a:pPr>
            <a:r>
              <a:rPr lang="en-US" sz="2000" dirty="0">
                <a:latin typeface="Comic Sans MS" pitchFamily="66" charset="0"/>
              </a:rPr>
              <a:t>Formalization and analysis techniques for safety and </a:t>
            </a:r>
            <a:r>
              <a:rPr lang="en-US" sz="2000" dirty="0" err="1">
                <a:latin typeface="Comic Sans MS" pitchFamily="66" charset="0"/>
              </a:rPr>
              <a:t>liveness</a:t>
            </a:r>
            <a:r>
              <a:rPr lang="en-US" sz="2000" dirty="0">
                <a:latin typeface="Comic Sans MS" pitchFamily="66" charset="0"/>
              </a:rPr>
              <a:t> differ significantly, so let us first focus on safety</a:t>
            </a:r>
            <a:endParaRPr lang="en-US" sz="2000" dirty="0">
              <a:latin typeface="Symbol" pitchFamily="18" charset="2"/>
            </a:endParaRPr>
          </a:p>
          <a:p>
            <a:pPr marL="914400" lvl="1" indent="-457200">
              <a:spcBef>
                <a:spcPct val="20000"/>
              </a:spcBef>
              <a:buFont typeface="Wingdings" pitchFamily="2" charset="2"/>
              <a:buChar char="q"/>
              <a:defRPr/>
            </a:pPr>
            <a:endParaRPr lang="en-US" sz="2000" dirty="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307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Correctness of Leader Election</a:t>
            </a: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We expect id</a:t>
            </a:r>
            <a:r>
              <a:rPr lang="en-US" sz="2000" baseline="-25000" dirty="0">
                <a:latin typeface="Comic Sans MS" pitchFamily="66" charset="0"/>
              </a:rPr>
              <a:t>n</a:t>
            </a:r>
            <a:r>
              <a:rPr lang="en-US" sz="2000" dirty="0">
                <a:latin typeface="Comic Sans MS" pitchFamily="66" charset="0"/>
              </a:rPr>
              <a:t> to be max of all identifiers after N rounds.</a:t>
            </a:r>
          </a:p>
          <a:p>
            <a:pPr marL="457200" indent="-457200">
              <a:spcBef>
                <a:spcPct val="20000"/>
              </a:spcBef>
              <a:buFont typeface="Wingdings" pitchFamily="2" charset="2"/>
              <a:buChar char="q"/>
              <a:defRPr/>
            </a:pPr>
            <a:r>
              <a:rPr lang="en-US" sz="2000" dirty="0">
                <a:latin typeface="Comic Sans MS" pitchFamily="66" charset="0"/>
              </a:rPr>
              <a:t>Formal property:</a:t>
            </a:r>
          </a:p>
          <a:p>
            <a:pPr marL="914400" lvl="1" indent="-457200">
              <a:spcBef>
                <a:spcPct val="20000"/>
              </a:spcBef>
              <a:buFont typeface="Wingdings" panose="05000000000000000000" pitchFamily="2" charset="2"/>
              <a:buChar char="§"/>
              <a:defRPr/>
            </a:pPr>
            <a:r>
              <a:rPr lang="en-US" sz="2000" dirty="0">
                <a:latin typeface="Comic Sans MS" pitchFamily="66" charset="0"/>
              </a:rPr>
              <a:t>For each n, r</a:t>
            </a:r>
            <a:r>
              <a:rPr lang="en-US" sz="2000" baseline="-25000" dirty="0">
                <a:latin typeface="Comic Sans MS" pitchFamily="66" charset="0"/>
              </a:rPr>
              <a:t>n</a:t>
            </a:r>
            <a:r>
              <a:rPr lang="en-US" sz="2000" dirty="0">
                <a:latin typeface="Comic Sans MS" pitchFamily="66" charset="0"/>
              </a:rPr>
              <a:t>=N -&gt; id</a:t>
            </a:r>
            <a:r>
              <a:rPr lang="en-US" sz="2000" baseline="-25000" dirty="0">
                <a:latin typeface="Comic Sans MS" pitchFamily="66" charset="0"/>
              </a:rPr>
              <a:t>n</a:t>
            </a:r>
            <a:r>
              <a:rPr lang="en-US" sz="2000" dirty="0">
                <a:latin typeface="Comic Sans MS" pitchFamily="66" charset="0"/>
              </a:rPr>
              <a:t> = max P</a:t>
            </a:r>
          </a:p>
          <a:p>
            <a:pPr marL="457200" indent="-457200">
              <a:spcBef>
                <a:spcPct val="20000"/>
              </a:spcBef>
              <a:buFont typeface="Wingdings" pitchFamily="2" charset="2"/>
              <a:buChar char="q"/>
              <a:defRPr/>
            </a:pPr>
            <a:r>
              <a:rPr lang="en-US" sz="2000" dirty="0">
                <a:latin typeface="Comic Sans MS" pitchFamily="66" charset="0"/>
              </a:rPr>
              <a:t>Not inductive. </a:t>
            </a:r>
          </a:p>
          <a:p>
            <a:pPr marL="457200" indent="-457200">
              <a:spcBef>
                <a:spcPct val="20000"/>
              </a:spcBef>
              <a:buFont typeface="Wingdings" pitchFamily="2" charset="2"/>
              <a:buChar char="q"/>
              <a:defRPr/>
            </a:pPr>
            <a:r>
              <a:rPr lang="en-US" sz="2000" dirty="0">
                <a:latin typeface="Comic Sans MS" pitchFamily="66" charset="0"/>
              </a:rPr>
              <a:t>Goal: Find inductive strengthening that captures co-relation among all variables at intermediate steps</a:t>
            </a:r>
          </a:p>
          <a:p>
            <a:pPr marL="342900" indent="-342900">
              <a:spcBef>
                <a:spcPct val="20000"/>
              </a:spcBef>
              <a:buFont typeface="Wingdings" panose="05000000000000000000" pitchFamily="2" charset="2"/>
              <a:buChar char="q"/>
              <a:defRPr/>
            </a:pPr>
            <a:r>
              <a:rPr lang="en-US" sz="2000" dirty="0">
                <a:latin typeface="Comic Sans MS" pitchFamily="66" charset="0"/>
              </a:rPr>
              <a:t>Informal: After k rounds, each r</a:t>
            </a:r>
            <a:r>
              <a:rPr lang="en-US" sz="2000" baseline="-25000" dirty="0">
                <a:latin typeface="Comic Sans MS" pitchFamily="66" charset="0"/>
              </a:rPr>
              <a:t>n</a:t>
            </a:r>
            <a:r>
              <a:rPr lang="en-US" sz="2000" dirty="0">
                <a:latin typeface="Comic Sans MS" pitchFamily="66" charset="0"/>
              </a:rPr>
              <a:t> equals k, and id</a:t>
            </a:r>
            <a:r>
              <a:rPr lang="en-US" sz="2000" baseline="-25000" dirty="0">
                <a:latin typeface="Comic Sans MS" pitchFamily="66" charset="0"/>
              </a:rPr>
              <a:t>n </a:t>
            </a:r>
            <a:r>
              <a:rPr lang="en-US" sz="2000" dirty="0">
                <a:latin typeface="Comic Sans MS" pitchFamily="66" charset="0"/>
              </a:rPr>
              <a:t>is max of identifiers of nodes that are &lt;=k hops away from node n</a:t>
            </a:r>
          </a:p>
          <a:p>
            <a:pPr marL="342900" indent="-342900">
              <a:spcBef>
                <a:spcPct val="20000"/>
              </a:spcBef>
              <a:buFont typeface="Wingdings" panose="05000000000000000000" pitchFamily="2" charset="2"/>
              <a:buChar char="q"/>
              <a:defRPr/>
            </a:pPr>
            <a:r>
              <a:rPr lang="en-US" sz="2000" dirty="0">
                <a:latin typeface="Comic Sans MS" pitchFamily="66" charset="0"/>
              </a:rPr>
              <a:t>Formal property: </a:t>
            </a:r>
          </a:p>
          <a:p>
            <a:pPr>
              <a:spcBef>
                <a:spcPct val="20000"/>
              </a:spcBef>
              <a:defRPr/>
            </a:pPr>
            <a:r>
              <a:rPr lang="en-US" sz="2000" dirty="0">
                <a:latin typeface="Comic Sans MS" pitchFamily="66" charset="0"/>
              </a:rPr>
              <a:t>	   </a:t>
            </a:r>
            <a:r>
              <a:rPr lang="en-US" sz="2000" dirty="0">
                <a:latin typeface="Symbol" panose="05050102010706020507" pitchFamily="18" charset="2"/>
              </a:rPr>
              <a:t>j</a:t>
            </a:r>
            <a:r>
              <a:rPr lang="en-US" sz="2000" baseline="-25000" dirty="0">
                <a:latin typeface="Comic Sans MS" pitchFamily="66" charset="0"/>
              </a:rPr>
              <a:t>1</a:t>
            </a:r>
            <a:r>
              <a:rPr lang="en-US" sz="2000" dirty="0">
                <a:latin typeface="Comic Sans MS" pitchFamily="66" charset="0"/>
              </a:rPr>
              <a:t>: For all nodes m and n, </a:t>
            </a:r>
            <a:r>
              <a:rPr lang="en-US" sz="2000" dirty="0" err="1">
                <a:latin typeface="Comic Sans MS" pitchFamily="66" charset="0"/>
              </a:rPr>
              <a:t>r</a:t>
            </a:r>
            <a:r>
              <a:rPr lang="en-US" sz="2000" baseline="-25000" dirty="0" err="1">
                <a:latin typeface="Comic Sans MS" pitchFamily="66" charset="0"/>
              </a:rPr>
              <a:t>m</a:t>
            </a:r>
            <a:r>
              <a:rPr lang="en-US" sz="2000" dirty="0">
                <a:latin typeface="Comic Sans MS" pitchFamily="66" charset="0"/>
              </a:rPr>
              <a:t> = r</a:t>
            </a:r>
            <a:r>
              <a:rPr lang="en-US" sz="2000" baseline="-25000" dirty="0">
                <a:latin typeface="Comic Sans MS" pitchFamily="66" charset="0"/>
              </a:rPr>
              <a:t>n</a:t>
            </a:r>
            <a:r>
              <a:rPr lang="en-US" sz="2000" dirty="0">
                <a:latin typeface="Comic Sans MS" pitchFamily="66" charset="0"/>
              </a:rPr>
              <a:t> </a:t>
            </a:r>
          </a:p>
          <a:p>
            <a:pPr>
              <a:spcBef>
                <a:spcPct val="20000"/>
              </a:spcBef>
              <a:defRPr/>
            </a:pPr>
            <a:r>
              <a:rPr lang="en-US" sz="2000" dirty="0">
                <a:latin typeface="Comic Sans MS" pitchFamily="66" charset="0"/>
              </a:rPr>
              <a:t>	&amp; </a:t>
            </a:r>
            <a:r>
              <a:rPr lang="en-US" sz="2000" dirty="0">
                <a:latin typeface="Symbol" panose="05050102010706020507" pitchFamily="18" charset="2"/>
              </a:rPr>
              <a:t>j</a:t>
            </a:r>
            <a:r>
              <a:rPr lang="en-US" sz="2000" baseline="-25000" dirty="0">
                <a:latin typeface="Comic Sans MS" pitchFamily="66" charset="0"/>
              </a:rPr>
              <a:t>2</a:t>
            </a:r>
            <a:r>
              <a:rPr lang="en-US" sz="2000" dirty="0">
                <a:latin typeface="Comic Sans MS" pitchFamily="66" charset="0"/>
              </a:rPr>
              <a:t>: For each node n, id</a:t>
            </a:r>
            <a:r>
              <a:rPr lang="en-US" sz="2000" baseline="-25000" dirty="0">
                <a:latin typeface="Comic Sans MS" pitchFamily="66" charset="0"/>
              </a:rPr>
              <a:t>n</a:t>
            </a:r>
            <a:r>
              <a:rPr lang="en-US" sz="2000" dirty="0">
                <a:latin typeface="Comic Sans MS" pitchFamily="66" charset="0"/>
              </a:rPr>
              <a:t> = max { m | distance(</a:t>
            </a:r>
            <a:r>
              <a:rPr lang="en-US" sz="2000" dirty="0" err="1">
                <a:latin typeface="Comic Sans MS" pitchFamily="66" charset="0"/>
              </a:rPr>
              <a:t>m,n</a:t>
            </a:r>
            <a:r>
              <a:rPr lang="en-US" sz="2000" dirty="0">
                <a:latin typeface="Comic Sans MS" pitchFamily="66" charset="0"/>
              </a:rPr>
              <a:t>) &lt; r</a:t>
            </a:r>
            <a:r>
              <a:rPr lang="en-US" sz="2000" baseline="-25000" dirty="0">
                <a:latin typeface="Comic Sans MS" pitchFamily="66" charset="0"/>
              </a:rPr>
              <a:t>n</a:t>
            </a:r>
            <a:r>
              <a:rPr lang="en-US" sz="2000" dirty="0">
                <a:latin typeface="Comic Sans MS" pitchFamily="66" charset="0"/>
              </a:rPr>
              <a:t> }</a:t>
            </a:r>
          </a:p>
          <a:p>
            <a:pPr marL="342900" indent="-342900">
              <a:spcBef>
                <a:spcPct val="20000"/>
              </a:spcBef>
              <a:buFont typeface="Wingdings" panose="05000000000000000000" pitchFamily="2" charset="2"/>
              <a:buChar char="q"/>
              <a:defRPr/>
            </a:pPr>
            <a:r>
              <a:rPr lang="en-US" sz="2000" dirty="0">
                <a:latin typeface="Comic Sans MS" pitchFamily="66" charset="0"/>
              </a:rPr>
              <a:t>Prove this property is an inductive invariant!</a:t>
            </a:r>
          </a:p>
          <a:p>
            <a:pPr marL="457200" indent="-457200">
              <a:spcBef>
                <a:spcPct val="20000"/>
              </a:spcBef>
              <a:buFont typeface="Wingdings" pitchFamily="2" charset="2"/>
              <a:buChar char="q"/>
              <a:defRPr/>
            </a:pPr>
            <a:endParaRPr lang="en-US" sz="2000" dirty="0">
              <a:latin typeface="Comic Sans MS" pitchFamily="66" charset="0"/>
            </a:endParaRPr>
          </a:p>
        </p:txBody>
      </p:sp>
      <p:grpSp>
        <p:nvGrpSpPr>
          <p:cNvPr id="15" name="Group 14"/>
          <p:cNvGrpSpPr/>
          <p:nvPr/>
        </p:nvGrpSpPr>
        <p:grpSpPr>
          <a:xfrm>
            <a:off x="0" y="6142038"/>
            <a:ext cx="9144000" cy="715962"/>
            <a:chOff x="0" y="6142038"/>
            <a:chExt cx="9144000" cy="715962"/>
          </a:xfrm>
        </p:grpSpPr>
        <p:pic>
          <p:nvPicPr>
            <p:cNvPr id="1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5061" name="Acrobat Document" r:id="rId4" imgW="4790808" imgH="6162472" progId="AcroExch.Document.7">
                    <p:embed/>
                  </p:oleObj>
                </mc:Choice>
                <mc:Fallback>
                  <p:oleObj name="Acrobat Document" r:id="rId4" imgW="4790808" imgH="6162472" progId="AcroExch.Document.7">
                    <p:embed/>
                    <p:pic>
                      <p:nvPicPr>
                        <p:cNvPr id="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381294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2">
                                            <p:txEl>
                                              <p:pRg st="10" end="10"/>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1" end="1"/>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2">
                                            <p:txEl>
                                              <p:pRg st="2" end="2"/>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2">
                                            <p:txEl>
                                              <p:pRg st="3" end="3"/>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xEl>
                                              <p:pRg st="4" end="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2">
                                            <p:txEl>
                                              <p:pRg st="5" end="5"/>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2">
                                            <p:txEl>
                                              <p:pRg st="6" end="6"/>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2">
                                            <p:txEl>
                                              <p:pRg st="7" end="7"/>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2">
                                            <p:txEl>
                                              <p:pRg st="8" end="8"/>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2">
                                            <p:txEl>
                                              <p:pRg st="9" end="9"/>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Proof: Base Case</a:t>
            </a:r>
          </a:p>
        </p:txBody>
      </p:sp>
      <p:sp>
        <p:nvSpPr>
          <p:cNvPr id="42" name="Content Placeholder 3"/>
          <p:cNvSpPr txBox="1">
            <a:spLocks/>
          </p:cNvSpPr>
          <p:nvPr/>
        </p:nvSpPr>
        <p:spPr>
          <a:xfrm>
            <a:off x="152401" y="1295400"/>
            <a:ext cx="8839200"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Initial state s: for each node n, s(id</a:t>
            </a:r>
            <a:r>
              <a:rPr lang="en-US" sz="2000" baseline="-25000" dirty="0">
                <a:latin typeface="Comic Sans MS" pitchFamily="66" charset="0"/>
              </a:rPr>
              <a:t>n</a:t>
            </a:r>
            <a:r>
              <a:rPr lang="en-US" sz="2000" dirty="0">
                <a:latin typeface="Comic Sans MS" pitchFamily="66" charset="0"/>
              </a:rPr>
              <a:t>) = n and s(r</a:t>
            </a:r>
            <a:r>
              <a:rPr lang="en-US" sz="2000" baseline="-25000" dirty="0">
                <a:latin typeface="Comic Sans MS" pitchFamily="66" charset="0"/>
              </a:rPr>
              <a:t>n</a:t>
            </a:r>
            <a:r>
              <a:rPr lang="en-US" sz="2000" dirty="0">
                <a:latin typeface="Comic Sans MS" pitchFamily="66" charset="0"/>
              </a:rPr>
              <a:t>) = 1</a:t>
            </a:r>
          </a:p>
          <a:p>
            <a:pPr marL="342900" indent="-342900">
              <a:spcBef>
                <a:spcPct val="20000"/>
              </a:spcBef>
              <a:buFont typeface="Wingdings" panose="05000000000000000000" pitchFamily="2" charset="2"/>
              <a:buChar char="q"/>
              <a:defRPr/>
            </a:pPr>
            <a:r>
              <a:rPr lang="en-US" sz="2000" dirty="0">
                <a:latin typeface="Comic Sans MS" pitchFamily="66" charset="0"/>
              </a:rPr>
              <a:t> Goal: Show that the following holds in this initial state s</a:t>
            </a:r>
          </a:p>
          <a:p>
            <a:pPr>
              <a:spcBef>
                <a:spcPct val="20000"/>
              </a:spcBef>
              <a:defRPr/>
            </a:pPr>
            <a:r>
              <a:rPr lang="en-US" sz="2000" dirty="0">
                <a:latin typeface="Comic Sans MS" pitchFamily="66" charset="0"/>
              </a:rPr>
              <a:t>	   </a:t>
            </a:r>
            <a:r>
              <a:rPr lang="en-US" sz="2000" dirty="0">
                <a:latin typeface="Symbol" panose="05050102010706020507" pitchFamily="18" charset="2"/>
              </a:rPr>
              <a:t>j</a:t>
            </a:r>
            <a:r>
              <a:rPr lang="en-US" sz="2000" baseline="-25000" dirty="0">
                <a:latin typeface="Comic Sans MS" pitchFamily="66" charset="0"/>
              </a:rPr>
              <a:t>1</a:t>
            </a:r>
            <a:r>
              <a:rPr lang="en-US" sz="2000" dirty="0">
                <a:latin typeface="Comic Sans MS" pitchFamily="66" charset="0"/>
              </a:rPr>
              <a:t>: For each m and n, </a:t>
            </a:r>
            <a:r>
              <a:rPr lang="en-US" sz="2000" dirty="0" err="1">
                <a:latin typeface="Comic Sans MS" pitchFamily="66" charset="0"/>
              </a:rPr>
              <a:t>r</a:t>
            </a:r>
            <a:r>
              <a:rPr lang="en-US" sz="2000" baseline="-25000" dirty="0" err="1">
                <a:latin typeface="Comic Sans MS" pitchFamily="66" charset="0"/>
              </a:rPr>
              <a:t>m</a:t>
            </a:r>
            <a:r>
              <a:rPr lang="en-US" sz="2000" dirty="0">
                <a:latin typeface="Comic Sans MS" pitchFamily="66" charset="0"/>
              </a:rPr>
              <a:t> = r</a:t>
            </a:r>
            <a:r>
              <a:rPr lang="en-US" sz="2000" baseline="-25000" dirty="0">
                <a:latin typeface="Comic Sans MS" pitchFamily="66" charset="0"/>
              </a:rPr>
              <a:t>n</a:t>
            </a:r>
            <a:r>
              <a:rPr lang="en-US" sz="2000" dirty="0">
                <a:latin typeface="Comic Sans MS" pitchFamily="66" charset="0"/>
              </a:rPr>
              <a:t> </a:t>
            </a:r>
          </a:p>
          <a:p>
            <a:pPr>
              <a:spcBef>
                <a:spcPct val="20000"/>
              </a:spcBef>
              <a:defRPr/>
            </a:pPr>
            <a:r>
              <a:rPr lang="en-US" sz="2000" dirty="0">
                <a:latin typeface="Comic Sans MS" pitchFamily="66" charset="0"/>
              </a:rPr>
              <a:t>	&amp; </a:t>
            </a:r>
            <a:r>
              <a:rPr lang="en-US" sz="2000" dirty="0">
                <a:latin typeface="Symbol" panose="05050102010706020507" pitchFamily="18" charset="2"/>
              </a:rPr>
              <a:t>j</a:t>
            </a:r>
            <a:r>
              <a:rPr lang="en-US" sz="2000" baseline="-25000" dirty="0">
                <a:latin typeface="Comic Sans MS" pitchFamily="66" charset="0"/>
              </a:rPr>
              <a:t>2</a:t>
            </a:r>
            <a:r>
              <a:rPr lang="en-US" sz="2000" dirty="0">
                <a:latin typeface="Comic Sans MS" pitchFamily="66" charset="0"/>
              </a:rPr>
              <a:t>: For each n, id</a:t>
            </a:r>
            <a:r>
              <a:rPr lang="en-US" sz="2000" baseline="-25000" dirty="0">
                <a:latin typeface="Comic Sans MS" pitchFamily="66" charset="0"/>
              </a:rPr>
              <a:t>n</a:t>
            </a:r>
            <a:r>
              <a:rPr lang="en-US" sz="2000" dirty="0">
                <a:latin typeface="Comic Sans MS" pitchFamily="66" charset="0"/>
              </a:rPr>
              <a:t> = max { m | distance(</a:t>
            </a:r>
            <a:r>
              <a:rPr lang="en-US" sz="2000" dirty="0" err="1">
                <a:latin typeface="Comic Sans MS" pitchFamily="66" charset="0"/>
              </a:rPr>
              <a:t>m,n</a:t>
            </a:r>
            <a:r>
              <a:rPr lang="en-US" sz="2000" dirty="0">
                <a:latin typeface="Comic Sans MS" pitchFamily="66" charset="0"/>
              </a:rPr>
              <a:t>) &lt; r</a:t>
            </a:r>
            <a:r>
              <a:rPr lang="en-US" sz="2000" baseline="-25000" dirty="0">
                <a:latin typeface="Comic Sans MS" pitchFamily="66" charset="0"/>
              </a:rPr>
              <a:t>n</a:t>
            </a:r>
            <a:r>
              <a:rPr lang="en-US" sz="2000" dirty="0">
                <a:latin typeface="Comic Sans MS" pitchFamily="66" charset="0"/>
              </a:rPr>
              <a:t> }</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a:t>
            </a:r>
            <a:r>
              <a:rPr lang="en-US" sz="2000" dirty="0" err="1">
                <a:latin typeface="Comic Sans MS" pitchFamily="66" charset="0"/>
              </a:rPr>
              <a:t>r</a:t>
            </a:r>
            <a:r>
              <a:rPr lang="en-US" sz="2000" baseline="-25000" dirty="0" err="1">
                <a:latin typeface="Comic Sans MS" pitchFamily="66" charset="0"/>
              </a:rPr>
              <a:t>m</a:t>
            </a:r>
            <a:r>
              <a:rPr lang="en-US" sz="2000" dirty="0">
                <a:latin typeface="Comic Sans MS" pitchFamily="66" charset="0"/>
              </a:rPr>
              <a:t>) = s(r</a:t>
            </a:r>
            <a:r>
              <a:rPr lang="en-US" sz="2000" baseline="-25000" dirty="0">
                <a:latin typeface="Comic Sans MS" pitchFamily="66" charset="0"/>
              </a:rPr>
              <a:t>n</a:t>
            </a:r>
            <a:r>
              <a:rPr lang="en-US" sz="2000" dirty="0">
                <a:latin typeface="Comic Sans MS" pitchFamily="66" charset="0"/>
              </a:rPr>
              <a:t>) =1; so </a:t>
            </a:r>
            <a:r>
              <a:rPr lang="en-US" sz="2000" dirty="0">
                <a:latin typeface="Symbol" panose="05050102010706020507" pitchFamily="18" charset="2"/>
              </a:rPr>
              <a:t>j</a:t>
            </a:r>
            <a:r>
              <a:rPr lang="en-US" sz="2000" baseline="-25000" dirty="0">
                <a:latin typeface="Comic Sans MS" pitchFamily="66" charset="0"/>
              </a:rPr>
              <a:t>1</a:t>
            </a:r>
            <a:r>
              <a:rPr lang="en-US" sz="2000" dirty="0">
                <a:latin typeface="Comic Sans MS" pitchFamily="66" charset="0"/>
              </a:rPr>
              <a:t> holds</a:t>
            </a:r>
          </a:p>
          <a:p>
            <a:pPr marL="457200" indent="-457200">
              <a:spcBef>
                <a:spcPct val="20000"/>
              </a:spcBef>
              <a:buFont typeface="Wingdings" pitchFamily="2" charset="2"/>
              <a:buChar char="q"/>
              <a:defRPr/>
            </a:pPr>
            <a:r>
              <a:rPr lang="en-US" sz="2000" dirty="0">
                <a:latin typeface="Comic Sans MS" pitchFamily="66" charset="0"/>
              </a:rPr>
              <a:t>To show </a:t>
            </a:r>
            <a:r>
              <a:rPr lang="en-US" sz="2000" dirty="0">
                <a:latin typeface="Symbol" panose="05050102010706020507" pitchFamily="18" charset="2"/>
              </a:rPr>
              <a:t>j</a:t>
            </a:r>
            <a:r>
              <a:rPr lang="en-US" sz="2000" baseline="-25000" dirty="0">
                <a:latin typeface="Comic Sans MS" pitchFamily="66" charset="0"/>
              </a:rPr>
              <a:t>2</a:t>
            </a:r>
            <a:r>
              <a:rPr lang="en-US" sz="2000" dirty="0">
                <a:latin typeface="Comic Sans MS" pitchFamily="66" charset="0"/>
              </a:rPr>
              <a:t>, consider a node n, we want to show</a:t>
            </a:r>
          </a:p>
          <a:p>
            <a:pPr>
              <a:spcBef>
                <a:spcPct val="20000"/>
              </a:spcBef>
              <a:defRPr/>
            </a:pPr>
            <a:r>
              <a:rPr lang="en-US" sz="2000" dirty="0">
                <a:latin typeface="Comic Sans MS" pitchFamily="66" charset="0"/>
              </a:rPr>
              <a:t>	s(id</a:t>
            </a:r>
            <a:r>
              <a:rPr lang="en-US" sz="2000" baseline="-25000" dirty="0">
                <a:latin typeface="Comic Sans MS" pitchFamily="66" charset="0"/>
              </a:rPr>
              <a:t>n</a:t>
            </a:r>
            <a:r>
              <a:rPr lang="en-US" sz="2000" dirty="0">
                <a:latin typeface="Comic Sans MS" pitchFamily="66" charset="0"/>
              </a:rPr>
              <a:t>) = max { m | distance(</a:t>
            </a:r>
            <a:r>
              <a:rPr lang="en-US" sz="2000" dirty="0" err="1">
                <a:latin typeface="Comic Sans MS" pitchFamily="66" charset="0"/>
              </a:rPr>
              <a:t>m,n</a:t>
            </a:r>
            <a:r>
              <a:rPr lang="en-US" sz="2000" dirty="0">
                <a:latin typeface="Comic Sans MS" pitchFamily="66" charset="0"/>
              </a:rPr>
              <a:t>) &lt; 1 }</a:t>
            </a:r>
          </a:p>
          <a:p>
            <a:pPr>
              <a:spcBef>
                <a:spcPct val="20000"/>
              </a:spcBef>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The only node m with distance(</a:t>
            </a:r>
            <a:r>
              <a:rPr lang="en-US" sz="2000" dirty="0" err="1">
                <a:latin typeface="Comic Sans MS" pitchFamily="66" charset="0"/>
              </a:rPr>
              <a:t>m,n</a:t>
            </a:r>
            <a:r>
              <a:rPr lang="en-US" sz="2000" dirty="0">
                <a:latin typeface="Comic Sans MS" pitchFamily="66" charset="0"/>
              </a:rPr>
              <a:t>) &lt; 1 is n itself, and s(id</a:t>
            </a:r>
            <a:r>
              <a:rPr lang="en-US" sz="2000" baseline="-25000" dirty="0">
                <a:latin typeface="Comic Sans MS" pitchFamily="66" charset="0"/>
              </a:rPr>
              <a:t>n</a:t>
            </a:r>
            <a:r>
              <a:rPr lang="en-US" sz="2000" dirty="0">
                <a:latin typeface="Comic Sans MS" pitchFamily="66" charset="0"/>
              </a:rPr>
              <a:t>) = n, so above holds</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608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641907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xEl>
                                              <p:pRg st="1" end="1"/>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2">
                                            <p:txEl>
                                              <p:pRg st="2" end="2"/>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2">
                                            <p:txEl>
                                              <p:pRg st="3" end="3"/>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4" end="4"/>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2">
                                            <p:txEl>
                                              <p:pRg st="6" end="6"/>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2">
                                            <p:txEl>
                                              <p:pRg st="7" end="7"/>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xEl>
                                              <p:pRg st="8" end="8"/>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Proof: Inductive Case</a:t>
            </a: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Consider an arbitrary state s, and assume both </a:t>
            </a:r>
            <a:r>
              <a:rPr lang="en-US" sz="2000" dirty="0">
                <a:latin typeface="Symbol" panose="05050102010706020507" pitchFamily="18" charset="2"/>
              </a:rPr>
              <a:t>j</a:t>
            </a:r>
            <a:r>
              <a:rPr lang="en-US" sz="2000" baseline="-25000" dirty="0">
                <a:latin typeface="Comic Sans MS" pitchFamily="66" charset="0"/>
              </a:rPr>
              <a:t>1</a:t>
            </a:r>
            <a:r>
              <a:rPr lang="en-US" sz="2000" dirty="0">
                <a:latin typeface="Comic Sans MS" pitchFamily="66" charset="0"/>
              </a:rPr>
              <a:t> and </a:t>
            </a:r>
            <a:r>
              <a:rPr lang="en-US" sz="2000" dirty="0">
                <a:latin typeface="Symbol" panose="05050102010706020507" pitchFamily="18" charset="2"/>
              </a:rPr>
              <a:t>j</a:t>
            </a:r>
            <a:r>
              <a:rPr lang="en-US" sz="2000" baseline="-25000" dirty="0">
                <a:latin typeface="Comic Sans MS" pitchFamily="66" charset="0"/>
              </a:rPr>
              <a:t>2</a:t>
            </a:r>
            <a:r>
              <a:rPr lang="en-US" sz="2000" dirty="0">
                <a:latin typeface="Comic Sans MS" pitchFamily="66" charset="0"/>
              </a:rPr>
              <a:t> hold</a:t>
            </a:r>
          </a:p>
          <a:p>
            <a:pPr marL="457200" indent="-457200">
              <a:spcBef>
                <a:spcPct val="20000"/>
              </a:spcBef>
              <a:buFont typeface="Wingdings" pitchFamily="2" charset="2"/>
              <a:buChar char="q"/>
              <a:defRPr/>
            </a:pPr>
            <a:r>
              <a:rPr lang="en-US" sz="2000" dirty="0">
                <a:latin typeface="Comic Sans MS" pitchFamily="66" charset="0"/>
              </a:rPr>
              <a:t>Let s(r</a:t>
            </a:r>
            <a:r>
              <a:rPr lang="en-US" sz="2000" baseline="-25000" dirty="0">
                <a:latin typeface="Comic Sans MS" pitchFamily="66" charset="0"/>
              </a:rPr>
              <a:t>n</a:t>
            </a:r>
            <a:r>
              <a:rPr lang="en-US" sz="2000" dirty="0">
                <a:latin typeface="Comic Sans MS" pitchFamily="66" charset="0"/>
              </a:rPr>
              <a:t>) = k, for each node n</a:t>
            </a:r>
          </a:p>
          <a:p>
            <a:pPr marL="342900" indent="-342900">
              <a:spcBef>
                <a:spcPct val="20000"/>
              </a:spcBef>
              <a:buFont typeface="Wingdings" panose="05000000000000000000" pitchFamily="2" charset="2"/>
              <a:buChar char="q"/>
              <a:defRPr/>
            </a:pPr>
            <a:r>
              <a:rPr lang="en-US" sz="2000" dirty="0">
                <a:latin typeface="Comic Sans MS" pitchFamily="66" charset="0"/>
              </a:rPr>
              <a:t> For k&lt; N, consider the state t obtained by executing one step from s</a:t>
            </a:r>
          </a:p>
          <a:p>
            <a:pPr marL="342900" indent="-342900">
              <a:spcBef>
                <a:spcPct val="20000"/>
              </a:spcBef>
              <a:buFont typeface="Wingdings" panose="05000000000000000000" pitchFamily="2" charset="2"/>
              <a:buChar char="q"/>
              <a:defRPr/>
            </a:pPr>
            <a:r>
              <a:rPr lang="en-US" sz="2000" dirty="0">
                <a:latin typeface="Comic Sans MS" pitchFamily="66" charset="0"/>
              </a:rPr>
              <a:t>Goal: Show that both </a:t>
            </a:r>
            <a:r>
              <a:rPr lang="en-US" sz="2000" dirty="0">
                <a:latin typeface="Symbol" panose="05050102010706020507" pitchFamily="18" charset="2"/>
              </a:rPr>
              <a:t>j</a:t>
            </a:r>
            <a:r>
              <a:rPr lang="en-US" sz="2000" baseline="-25000" dirty="0">
                <a:latin typeface="Comic Sans MS" pitchFamily="66" charset="0"/>
              </a:rPr>
              <a:t>1</a:t>
            </a:r>
            <a:r>
              <a:rPr lang="en-US" sz="2000" dirty="0">
                <a:latin typeface="Comic Sans MS" pitchFamily="66" charset="0"/>
              </a:rPr>
              <a:t> and </a:t>
            </a:r>
            <a:r>
              <a:rPr lang="en-US" sz="2000" dirty="0">
                <a:latin typeface="Symbol" panose="05050102010706020507" pitchFamily="18" charset="2"/>
              </a:rPr>
              <a:t>j</a:t>
            </a:r>
            <a:r>
              <a:rPr lang="en-US" sz="2000" baseline="-25000" dirty="0">
                <a:latin typeface="Comic Sans MS" pitchFamily="66" charset="0"/>
              </a:rPr>
              <a:t>2</a:t>
            </a:r>
            <a:r>
              <a:rPr lang="en-US" sz="2000" dirty="0">
                <a:latin typeface="Comic Sans MS" pitchFamily="66" charset="0"/>
              </a:rPr>
              <a:t> hold in state t.</a:t>
            </a:r>
          </a:p>
          <a:p>
            <a:pPr marL="457200" indent="-457200">
              <a:spcBef>
                <a:spcPct val="20000"/>
              </a:spcBef>
              <a:buFont typeface="Wingdings" pitchFamily="2" charset="2"/>
              <a:buChar char="q"/>
              <a:defRPr/>
            </a:pPr>
            <a:r>
              <a:rPr lang="en-US" sz="2000" dirty="0">
                <a:latin typeface="Comic Sans MS" pitchFamily="66" charset="0"/>
              </a:rPr>
              <a:t>Consider two nodes m and n.</a:t>
            </a:r>
          </a:p>
          <a:p>
            <a:pPr marL="457200" indent="-457200">
              <a:spcBef>
                <a:spcPct val="20000"/>
              </a:spcBef>
              <a:buFont typeface="Wingdings" pitchFamily="2" charset="2"/>
              <a:buChar char="q"/>
              <a:defRPr/>
            </a:pPr>
            <a:r>
              <a:rPr lang="en-US" sz="2000" dirty="0">
                <a:latin typeface="Comic Sans MS" pitchFamily="66" charset="0"/>
              </a:rPr>
              <a:t>t(</a:t>
            </a:r>
            <a:r>
              <a:rPr lang="en-US" sz="2000" dirty="0" err="1">
                <a:latin typeface="Comic Sans MS" pitchFamily="66" charset="0"/>
              </a:rPr>
              <a:t>r</a:t>
            </a:r>
            <a:r>
              <a:rPr lang="en-US" sz="2000" baseline="-25000" dirty="0" err="1">
                <a:latin typeface="Comic Sans MS" pitchFamily="66" charset="0"/>
              </a:rPr>
              <a:t>m</a:t>
            </a:r>
            <a:r>
              <a:rPr lang="en-US" sz="2000" dirty="0">
                <a:latin typeface="Comic Sans MS" pitchFamily="66" charset="0"/>
              </a:rPr>
              <a:t>) = s(</a:t>
            </a:r>
            <a:r>
              <a:rPr lang="en-US" sz="2000" dirty="0" err="1">
                <a:latin typeface="Comic Sans MS" pitchFamily="66" charset="0"/>
              </a:rPr>
              <a:t>r</a:t>
            </a:r>
            <a:r>
              <a:rPr lang="en-US" sz="2000" baseline="-25000" dirty="0" err="1">
                <a:latin typeface="Comic Sans MS" pitchFamily="66" charset="0"/>
              </a:rPr>
              <a:t>m</a:t>
            </a:r>
            <a:r>
              <a:rPr lang="en-US" sz="2000" dirty="0">
                <a:latin typeface="Comic Sans MS" pitchFamily="66" charset="0"/>
              </a:rPr>
              <a:t>) + 1 = k+1, and similarly, t(r</a:t>
            </a:r>
            <a:r>
              <a:rPr lang="en-US" sz="2000" baseline="-25000" dirty="0">
                <a:latin typeface="Comic Sans MS" pitchFamily="66" charset="0"/>
              </a:rPr>
              <a:t>n</a:t>
            </a:r>
            <a:r>
              <a:rPr lang="en-US" sz="2000" dirty="0">
                <a:latin typeface="Comic Sans MS" pitchFamily="66" charset="0"/>
              </a:rPr>
              <a:t> ) = k+1, so </a:t>
            </a:r>
            <a:r>
              <a:rPr lang="en-US" sz="2000" dirty="0">
                <a:latin typeface="Symbol" panose="05050102010706020507" pitchFamily="18" charset="2"/>
              </a:rPr>
              <a:t>j</a:t>
            </a:r>
            <a:r>
              <a:rPr lang="en-US" sz="2000" baseline="-25000" dirty="0">
                <a:latin typeface="Comic Sans MS" pitchFamily="66" charset="0"/>
              </a:rPr>
              <a:t>1</a:t>
            </a:r>
            <a:r>
              <a:rPr lang="en-US" sz="2000" dirty="0">
                <a:latin typeface="Comic Sans MS" pitchFamily="66" charset="0"/>
              </a:rPr>
              <a:t> holds in t</a:t>
            </a:r>
          </a:p>
          <a:p>
            <a:pPr marL="457200" indent="-457200">
              <a:spcBef>
                <a:spcPct val="20000"/>
              </a:spcBef>
              <a:buFont typeface="Wingdings" pitchFamily="2" charset="2"/>
              <a:buChar char="q"/>
              <a:defRPr/>
            </a:pPr>
            <a:r>
              <a:rPr lang="en-US" sz="2000" dirty="0">
                <a:latin typeface="Comic Sans MS" pitchFamily="66" charset="0"/>
              </a:rPr>
              <a:t>To show </a:t>
            </a:r>
            <a:r>
              <a:rPr lang="en-US" sz="2000" dirty="0">
                <a:latin typeface="Symbol" panose="05050102010706020507" pitchFamily="18" charset="2"/>
              </a:rPr>
              <a:t>j</a:t>
            </a:r>
            <a:r>
              <a:rPr lang="en-US" sz="2000" baseline="-25000" dirty="0">
                <a:latin typeface="Comic Sans MS" pitchFamily="66" charset="0"/>
              </a:rPr>
              <a:t>2</a:t>
            </a:r>
            <a:r>
              <a:rPr lang="en-US" sz="2000" dirty="0">
                <a:latin typeface="Comic Sans MS" pitchFamily="66" charset="0"/>
              </a:rPr>
              <a:t>, consider a node n, we want to show</a:t>
            </a:r>
          </a:p>
          <a:p>
            <a:pPr>
              <a:spcBef>
                <a:spcPct val="20000"/>
              </a:spcBef>
              <a:defRPr/>
            </a:pPr>
            <a:r>
              <a:rPr lang="en-US" sz="2000" dirty="0">
                <a:latin typeface="Comic Sans MS" pitchFamily="66" charset="0"/>
              </a:rPr>
              <a:t>	t(id</a:t>
            </a:r>
            <a:r>
              <a:rPr lang="en-US" sz="2000" baseline="-25000" dirty="0">
                <a:latin typeface="Comic Sans MS" pitchFamily="66" charset="0"/>
              </a:rPr>
              <a:t>n</a:t>
            </a:r>
            <a:r>
              <a:rPr lang="en-US" sz="2000" dirty="0">
                <a:latin typeface="Comic Sans MS" pitchFamily="66" charset="0"/>
              </a:rPr>
              <a:t>) = max { m| distance(</a:t>
            </a:r>
            <a:r>
              <a:rPr lang="en-US" sz="2000" dirty="0" err="1">
                <a:latin typeface="Comic Sans MS" pitchFamily="66" charset="0"/>
              </a:rPr>
              <a:t>m,n</a:t>
            </a:r>
            <a:r>
              <a:rPr lang="en-US" sz="2000" dirty="0">
                <a:latin typeface="Comic Sans MS" pitchFamily="66" charset="0"/>
              </a:rPr>
              <a:t>) &lt; k+1}</a:t>
            </a:r>
          </a:p>
          <a:p>
            <a:pPr marL="457200" indent="-457200">
              <a:spcBef>
                <a:spcPct val="20000"/>
              </a:spcBef>
              <a:buFont typeface="Wingdings" pitchFamily="2" charset="2"/>
              <a:buChar char="q"/>
              <a:defRPr/>
            </a:pPr>
            <a:r>
              <a:rPr lang="en-US" sz="2000" dirty="0">
                <a:latin typeface="Comic Sans MS" pitchFamily="66" charset="0"/>
              </a:rPr>
              <a:t>Assumption 1 (from inductive hypothesis), for each node m</a:t>
            </a:r>
          </a:p>
          <a:p>
            <a:pPr>
              <a:spcBef>
                <a:spcPct val="20000"/>
              </a:spcBef>
              <a:defRPr/>
            </a:pPr>
            <a:r>
              <a:rPr lang="en-US" sz="2000" dirty="0">
                <a:latin typeface="Comic Sans MS" pitchFamily="66" charset="0"/>
              </a:rPr>
              <a:t>	s(</a:t>
            </a:r>
            <a:r>
              <a:rPr lang="en-US" sz="2000" dirty="0" err="1">
                <a:latin typeface="Comic Sans MS" pitchFamily="66" charset="0"/>
              </a:rPr>
              <a:t>id</a:t>
            </a:r>
            <a:r>
              <a:rPr lang="en-US" sz="2000" baseline="-25000" dirty="0" err="1">
                <a:latin typeface="Comic Sans MS" pitchFamily="66" charset="0"/>
              </a:rPr>
              <a:t>m</a:t>
            </a:r>
            <a:r>
              <a:rPr lang="en-US" sz="2000" dirty="0">
                <a:latin typeface="Comic Sans MS" pitchFamily="66" charset="0"/>
              </a:rPr>
              <a:t>) = max { l | distance(</a:t>
            </a:r>
            <a:r>
              <a:rPr lang="en-US" sz="2000" dirty="0" err="1">
                <a:latin typeface="Comic Sans MS" pitchFamily="66" charset="0"/>
              </a:rPr>
              <a:t>l,m</a:t>
            </a:r>
            <a:r>
              <a:rPr lang="en-US" sz="2000" dirty="0">
                <a:latin typeface="Comic Sans MS" pitchFamily="66" charset="0"/>
              </a:rPr>
              <a:t>) &lt; k}</a:t>
            </a:r>
          </a:p>
          <a:p>
            <a:pPr marL="342900" indent="-342900">
              <a:spcBef>
                <a:spcPct val="20000"/>
              </a:spcBef>
              <a:buFont typeface="Wingdings" panose="05000000000000000000" pitchFamily="2" charset="2"/>
              <a:buChar char="q"/>
              <a:defRPr/>
            </a:pPr>
            <a:r>
              <a:rPr lang="en-US" sz="2000" dirty="0">
                <a:latin typeface="Comic Sans MS" pitchFamily="66" charset="0"/>
              </a:rPr>
              <a:t>Assumption 2 (from the transition description of the system):</a:t>
            </a:r>
          </a:p>
          <a:p>
            <a:pPr marL="0" lvl="1">
              <a:spcBef>
                <a:spcPct val="20000"/>
              </a:spcBef>
              <a:defRPr/>
            </a:pPr>
            <a:r>
              <a:rPr lang="en-US" sz="2000" dirty="0">
                <a:latin typeface="Comic Sans MS" pitchFamily="66" charset="0"/>
              </a:rPr>
              <a:t>	t(id</a:t>
            </a:r>
            <a:r>
              <a:rPr lang="en-US" sz="2000" baseline="-25000" dirty="0">
                <a:latin typeface="Comic Sans MS" pitchFamily="66" charset="0"/>
              </a:rPr>
              <a:t>n</a:t>
            </a:r>
            <a:r>
              <a:rPr lang="en-US" sz="2000" dirty="0">
                <a:latin typeface="Comic Sans MS" pitchFamily="66" charset="0"/>
              </a:rPr>
              <a:t>) = max {s(id</a:t>
            </a:r>
            <a:r>
              <a:rPr lang="en-US" sz="2000" baseline="-25000" dirty="0">
                <a:latin typeface="Comic Sans MS" pitchFamily="66" charset="0"/>
              </a:rPr>
              <a:t>n</a:t>
            </a:r>
            <a:r>
              <a:rPr lang="en-US" sz="2000" dirty="0">
                <a:latin typeface="Comic Sans MS" pitchFamily="66" charset="0"/>
              </a:rPr>
              <a:t>), max {s(</a:t>
            </a:r>
            <a:r>
              <a:rPr lang="en-US" sz="2000" dirty="0" err="1">
                <a:latin typeface="Comic Sans MS" pitchFamily="66" charset="0"/>
              </a:rPr>
              <a:t>id</a:t>
            </a:r>
            <a:r>
              <a:rPr lang="en-US" sz="2000" baseline="-25000" dirty="0" err="1">
                <a:latin typeface="Comic Sans MS" pitchFamily="66" charset="0"/>
              </a:rPr>
              <a:t>m</a:t>
            </a:r>
            <a:r>
              <a:rPr lang="en-US" sz="2000" dirty="0">
                <a:latin typeface="Comic Sans MS" pitchFamily="66" charset="0"/>
              </a:rPr>
              <a:t>) | m-&gt;n is a network link}}</a:t>
            </a:r>
          </a:p>
          <a:p>
            <a:pPr>
              <a:spcBef>
                <a:spcPct val="20000"/>
              </a:spcBef>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710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70303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2">
                                            <p:txEl>
                                              <p:pRg st="12" end="12"/>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2">
                                            <p:txEl>
                                              <p:pRg st="3" end="3"/>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2">
                                            <p:txEl>
                                              <p:pRg st="4" end="4"/>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2">
                                            <p:txEl>
                                              <p:pRg st="1" end="1"/>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2">
                                            <p:txEl>
                                              <p:pRg st="2" end="2"/>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2">
                                            <p:txEl>
                                              <p:pRg st="5" end="5"/>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42">
                                            <p:txEl>
                                              <p:pRg st="6" end="6"/>
                                            </p:txEl>
                                          </p:spTgt>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42">
                                            <p:txEl>
                                              <p:pRg st="7" end="7"/>
                                            </p:txEl>
                                          </p:spTgt>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2">
                                            <p:txEl>
                                              <p:pRg st="8" end="8"/>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42">
                                            <p:txEl>
                                              <p:pRg st="9" end="9"/>
                                            </p:txEl>
                                          </p:spTgt>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42">
                                            <p:txEl>
                                              <p:pRg st="10" end="10"/>
                                            </p:txEl>
                                          </p:spTgt>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42">
                                            <p:txEl>
                                              <p:pRg st="11" end="11"/>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Proof: Inductive Case (Continued)</a:t>
            </a: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Let l be the node with highest identifier with distance(</a:t>
            </a:r>
            <a:r>
              <a:rPr lang="en-US" sz="2000" dirty="0" err="1">
                <a:latin typeface="Comic Sans MS" pitchFamily="66" charset="0"/>
              </a:rPr>
              <a:t>l,n</a:t>
            </a:r>
            <a:r>
              <a:rPr lang="en-US" sz="2000" dirty="0">
                <a:latin typeface="Comic Sans MS" pitchFamily="66" charset="0"/>
              </a:rPr>
              <a:t>) &lt; k+1</a:t>
            </a:r>
          </a:p>
          <a:p>
            <a:pPr marL="342900" indent="-342900">
              <a:spcBef>
                <a:spcPct val="20000"/>
              </a:spcBef>
              <a:buFont typeface="Wingdings" panose="05000000000000000000" pitchFamily="2" charset="2"/>
              <a:buChar char="q"/>
              <a:defRPr/>
            </a:pPr>
            <a:r>
              <a:rPr lang="en-US" sz="2000" dirty="0">
                <a:latin typeface="Comic Sans MS" pitchFamily="66" charset="0"/>
              </a:rPr>
              <a:t> Goal: to show that t(id</a:t>
            </a:r>
            <a:r>
              <a:rPr lang="en-US" sz="2000" baseline="-25000" dirty="0">
                <a:latin typeface="Comic Sans MS" pitchFamily="66" charset="0"/>
              </a:rPr>
              <a:t>n</a:t>
            </a:r>
            <a:r>
              <a:rPr lang="en-US" sz="2000" dirty="0">
                <a:latin typeface="Comic Sans MS" pitchFamily="66" charset="0"/>
              </a:rPr>
              <a:t>) = l</a:t>
            </a:r>
          </a:p>
          <a:p>
            <a:pPr marL="342900" indent="-342900">
              <a:spcBef>
                <a:spcPct val="20000"/>
              </a:spcBef>
              <a:buFont typeface="Wingdings" panose="05000000000000000000" pitchFamily="2" charset="2"/>
              <a:buChar char="q"/>
              <a:defRPr/>
            </a:pPr>
            <a:r>
              <a:rPr lang="en-US" sz="2000" dirty="0">
                <a:latin typeface="Comic Sans MS" pitchFamily="66" charset="0"/>
              </a:rPr>
              <a:t> Let distance(l, n) = d. We know d &lt; k+1. Either d &lt; k or d=k</a:t>
            </a:r>
          </a:p>
          <a:p>
            <a:pPr marL="457200" indent="-457200">
              <a:spcBef>
                <a:spcPct val="20000"/>
              </a:spcBef>
              <a:buFont typeface="Wingdings" pitchFamily="2" charset="2"/>
              <a:buChar char="q"/>
              <a:defRPr/>
            </a:pPr>
            <a:r>
              <a:rPr lang="en-US" sz="2000" dirty="0">
                <a:latin typeface="Comic Sans MS" pitchFamily="66" charset="0"/>
              </a:rPr>
              <a:t>Case (</a:t>
            </a:r>
            <a:r>
              <a:rPr lang="en-US" sz="2000" dirty="0" err="1">
                <a:latin typeface="Comic Sans MS" pitchFamily="66" charset="0"/>
              </a:rPr>
              <a:t>i</a:t>
            </a:r>
            <a:r>
              <a:rPr lang="en-US" sz="2000" dirty="0">
                <a:latin typeface="Comic Sans MS" pitchFamily="66" charset="0"/>
              </a:rPr>
              <a:t>): d &lt; k</a:t>
            </a:r>
          </a:p>
          <a:p>
            <a:pPr marL="457200" indent="-457200">
              <a:spcBef>
                <a:spcPct val="20000"/>
              </a:spcBef>
              <a:buFont typeface="Wingdings" pitchFamily="2" charset="2"/>
              <a:buChar char="q"/>
              <a:defRPr/>
            </a:pPr>
            <a:r>
              <a:rPr lang="en-US" sz="2000" dirty="0">
                <a:latin typeface="Comic Sans MS" pitchFamily="66" charset="0"/>
              </a:rPr>
              <a:t>By assumption 1, s(id</a:t>
            </a:r>
            <a:r>
              <a:rPr lang="en-US" sz="2000" baseline="-25000" dirty="0">
                <a:latin typeface="Comic Sans MS" pitchFamily="66" charset="0"/>
              </a:rPr>
              <a:t>n</a:t>
            </a:r>
            <a:r>
              <a:rPr lang="en-US" sz="2000" dirty="0">
                <a:latin typeface="Comic Sans MS" pitchFamily="66" charset="0"/>
              </a:rPr>
              <a:t>) cannot be less than l, so must be l</a:t>
            </a:r>
          </a:p>
          <a:p>
            <a:pPr marL="457200" indent="-457200">
              <a:spcBef>
                <a:spcPct val="20000"/>
              </a:spcBef>
              <a:buFont typeface="Wingdings" pitchFamily="2" charset="2"/>
              <a:buChar char="q"/>
              <a:defRPr/>
            </a:pPr>
            <a:r>
              <a:rPr lang="en-US" sz="2000" dirty="0">
                <a:latin typeface="Comic Sans MS" pitchFamily="66" charset="0"/>
              </a:rPr>
              <a:t>By assumption 2, t(id</a:t>
            </a:r>
            <a:r>
              <a:rPr lang="en-US" sz="2000" baseline="-25000" dirty="0">
                <a:latin typeface="Comic Sans MS" pitchFamily="66" charset="0"/>
              </a:rPr>
              <a:t>n</a:t>
            </a:r>
            <a:r>
              <a:rPr lang="en-US" sz="2000" dirty="0">
                <a:latin typeface="Comic Sans MS" pitchFamily="66" charset="0"/>
              </a:rPr>
              <a:t>) cannot be less, and thus, must be l</a:t>
            </a:r>
          </a:p>
          <a:p>
            <a:pPr marL="457200" indent="-457200">
              <a:spcBef>
                <a:spcPct val="20000"/>
              </a:spcBef>
              <a:buFont typeface="Wingdings" pitchFamily="2" charset="2"/>
              <a:buChar char="q"/>
              <a:defRPr/>
            </a:pPr>
            <a:r>
              <a:rPr lang="en-US" sz="2000" dirty="0">
                <a:latin typeface="Comic Sans MS" pitchFamily="66" charset="0"/>
              </a:rPr>
              <a:t>Case (ii): d =k</a:t>
            </a:r>
          </a:p>
          <a:p>
            <a:pPr marL="457200" indent="-457200">
              <a:spcBef>
                <a:spcPct val="20000"/>
              </a:spcBef>
              <a:buFont typeface="Wingdings" pitchFamily="2" charset="2"/>
              <a:buChar char="q"/>
              <a:defRPr/>
            </a:pPr>
            <a:r>
              <a:rPr lang="en-US" sz="2000" dirty="0">
                <a:latin typeface="Comic Sans MS" pitchFamily="66" charset="0"/>
              </a:rPr>
              <a:t>By basic properties of graphs, there must be a node m such that distance(</a:t>
            </a:r>
            <a:r>
              <a:rPr lang="en-US" sz="2000" dirty="0" err="1">
                <a:latin typeface="Comic Sans MS" pitchFamily="66" charset="0"/>
              </a:rPr>
              <a:t>l,m</a:t>
            </a:r>
            <a:r>
              <a:rPr lang="en-US" sz="2000" dirty="0">
                <a:latin typeface="Comic Sans MS" pitchFamily="66" charset="0"/>
              </a:rPr>
              <a:t>) = k-1 and m-&gt;n is a network link</a:t>
            </a:r>
          </a:p>
          <a:p>
            <a:pPr marL="457200" indent="-457200">
              <a:spcBef>
                <a:spcPct val="20000"/>
              </a:spcBef>
              <a:buFont typeface="Wingdings" pitchFamily="2" charset="2"/>
              <a:buChar char="q"/>
              <a:defRPr/>
            </a:pPr>
            <a:r>
              <a:rPr lang="en-US" sz="2000" dirty="0">
                <a:latin typeface="Comic Sans MS" pitchFamily="66" charset="0"/>
              </a:rPr>
              <a:t>By assumption 1, s(</a:t>
            </a:r>
            <a:r>
              <a:rPr lang="en-US" sz="2000" dirty="0" err="1">
                <a:latin typeface="Comic Sans MS" pitchFamily="66" charset="0"/>
              </a:rPr>
              <a:t>id</a:t>
            </a:r>
            <a:r>
              <a:rPr lang="en-US" sz="2000" baseline="-25000" dirty="0" err="1">
                <a:latin typeface="Comic Sans MS" pitchFamily="66" charset="0"/>
              </a:rPr>
              <a:t>m</a:t>
            </a:r>
            <a:r>
              <a:rPr lang="en-US" sz="2000" dirty="0">
                <a:latin typeface="Comic Sans MS" pitchFamily="66" charset="0"/>
              </a:rPr>
              <a:t>) cannot be less than l, so must be l</a:t>
            </a:r>
          </a:p>
          <a:p>
            <a:pPr marL="457200" indent="-457200">
              <a:spcBef>
                <a:spcPct val="20000"/>
              </a:spcBef>
              <a:buFont typeface="Wingdings" pitchFamily="2" charset="2"/>
              <a:buChar char="q"/>
              <a:defRPr/>
            </a:pPr>
            <a:r>
              <a:rPr lang="en-US" sz="2000" dirty="0">
                <a:latin typeface="Comic Sans MS" pitchFamily="66" charset="0"/>
              </a:rPr>
              <a:t>By assumption 2, t(id</a:t>
            </a:r>
            <a:r>
              <a:rPr lang="en-US" sz="2000" baseline="-25000" dirty="0">
                <a:latin typeface="Comic Sans MS" pitchFamily="66" charset="0"/>
              </a:rPr>
              <a:t>n</a:t>
            </a:r>
            <a:r>
              <a:rPr lang="en-US" sz="2000" dirty="0">
                <a:latin typeface="Comic Sans MS" pitchFamily="66" charset="0"/>
              </a:rPr>
              <a:t>) cannot be less, and thus, must be l</a:t>
            </a:r>
          </a:p>
          <a:p>
            <a:pPr marL="457200" indent="-457200">
              <a:spcBef>
                <a:spcPct val="20000"/>
              </a:spcBef>
              <a:buFont typeface="Wingdings" pitchFamily="2" charset="2"/>
              <a:buChar char="q"/>
              <a:defRPr/>
            </a:pPr>
            <a:r>
              <a:rPr lang="en-US" sz="2000" dirty="0">
                <a:latin typeface="Comic Sans MS" pitchFamily="66" charset="0"/>
              </a:rPr>
              <a:t>The proof is complete!</a:t>
            </a:r>
          </a:p>
          <a:p>
            <a:pPr marL="457200" indent="-457200">
              <a:spcBef>
                <a:spcPct val="20000"/>
              </a:spcBef>
              <a:buFont typeface="Wingdings" pitchFamily="2" charset="2"/>
              <a:buChar char="q"/>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813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976480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xEl>
                                              <p:pRg st="2" end="2"/>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2">
                                            <p:txEl>
                                              <p:pRg st="3" end="3"/>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2">
                                            <p:txEl>
                                              <p:pRg st="4" end="4"/>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2">
                                            <p:txEl>
                                              <p:pRg st="5" end="5"/>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2">
                                            <p:txEl>
                                              <p:pRg st="6" end="6"/>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2">
                                            <p:txEl>
                                              <p:pRg st="7" end="7"/>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2">
                                            <p:txEl>
                                              <p:pRg st="8" end="8"/>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42">
                                            <p:txEl>
                                              <p:pRg st="9" end="9"/>
                                            </p:txEl>
                                          </p:spTgt>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42">
                                            <p:txEl>
                                              <p:pRg st="10" end="10"/>
                                            </p:txEl>
                                          </p:spTgt>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2">
                                            <p:txEl>
                                              <p:pRg st="11" end="11"/>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Summary of Invariants</a:t>
            </a: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General purpose proof technique for proving safety properties of programs/models/systems</a:t>
            </a:r>
          </a:p>
          <a:p>
            <a:pPr marL="457200" indent="-457200">
              <a:spcBef>
                <a:spcPct val="20000"/>
              </a:spcBef>
              <a:buFont typeface="Wingdings" pitchFamily="2" charset="2"/>
              <a:buChar char="q"/>
              <a:defRPr/>
            </a:pPr>
            <a:r>
              <a:rPr lang="en-US" sz="2000" dirty="0">
                <a:latin typeface="Comic Sans MS" pitchFamily="66" charset="0"/>
              </a:rPr>
              <a:t>Inductive invariant:</a:t>
            </a:r>
          </a:p>
          <a:p>
            <a:pPr marL="914400" lvl="1" indent="-457200">
              <a:spcBef>
                <a:spcPct val="20000"/>
              </a:spcBef>
              <a:buFont typeface="Wingdings" panose="05000000000000000000" pitchFamily="2" charset="2"/>
              <a:buChar char="§"/>
              <a:defRPr/>
            </a:pPr>
            <a:r>
              <a:rPr lang="en-US" sz="2000" dirty="0">
                <a:latin typeface="Comic Sans MS" pitchFamily="66" charset="0"/>
              </a:rPr>
              <a:t>Must hold in initial states</a:t>
            </a:r>
          </a:p>
          <a:p>
            <a:pPr marL="914400" lvl="1" indent="-457200">
              <a:spcBef>
                <a:spcPct val="20000"/>
              </a:spcBef>
              <a:buFont typeface="Wingdings" panose="05000000000000000000" pitchFamily="2" charset="2"/>
              <a:buChar char="§"/>
              <a:defRPr/>
            </a:pPr>
            <a:r>
              <a:rPr lang="en-US" sz="2000" dirty="0">
                <a:latin typeface="Comic Sans MS" pitchFamily="66" charset="0"/>
              </a:rPr>
              <a:t>Preserved by every transition</a:t>
            </a:r>
          </a:p>
          <a:p>
            <a:pPr marL="457200" indent="-457200">
              <a:spcBef>
                <a:spcPct val="20000"/>
              </a:spcBef>
              <a:buFont typeface="Wingdings" pitchFamily="2" charset="2"/>
              <a:buChar char="q"/>
              <a:defRPr/>
            </a:pPr>
            <a:r>
              <a:rPr lang="en-US" sz="2000" dirty="0">
                <a:latin typeface="Comic Sans MS" pitchFamily="66" charset="0"/>
              </a:rPr>
              <a:t> To be inductive, property needs to capture relevant relationships among all state variables</a:t>
            </a:r>
          </a:p>
          <a:p>
            <a:pPr marL="457200" indent="-457200">
              <a:spcBef>
                <a:spcPct val="20000"/>
              </a:spcBef>
              <a:buFont typeface="Wingdings" pitchFamily="2" charset="2"/>
              <a:buChar char="q"/>
              <a:defRPr/>
            </a:pPr>
            <a:r>
              <a:rPr lang="en-US" sz="2000" dirty="0">
                <a:latin typeface="Comic Sans MS" pitchFamily="66" charset="0"/>
              </a:rPr>
              <a:t>Benefit of finding inductive invariants:</a:t>
            </a:r>
          </a:p>
          <a:p>
            <a:pPr marL="914400" lvl="1" indent="-457200">
              <a:spcBef>
                <a:spcPct val="20000"/>
              </a:spcBef>
              <a:buFont typeface="Wingdings" panose="05000000000000000000" pitchFamily="2" charset="2"/>
              <a:buChar char="§"/>
              <a:defRPr/>
            </a:pPr>
            <a:r>
              <a:rPr lang="en-US" sz="2000" dirty="0">
                <a:latin typeface="Comic Sans MS" pitchFamily="66" charset="0"/>
              </a:rPr>
              <a:t>Correctness reasoning becomes local (one needs to think about what happens in one step)</a:t>
            </a:r>
          </a:p>
          <a:p>
            <a:pPr marL="914400" lvl="1" indent="-457200">
              <a:spcBef>
                <a:spcPct val="20000"/>
              </a:spcBef>
              <a:buFont typeface="Wingdings" panose="05000000000000000000" pitchFamily="2" charset="2"/>
              <a:buChar char="§"/>
              <a:defRPr/>
            </a:pPr>
            <a:r>
              <a:rPr lang="en-US" sz="2000" dirty="0">
                <a:latin typeface="Comic Sans MS" pitchFamily="66" charset="0"/>
              </a:rPr>
              <a:t>Tools available to check if a given property is inductive invariant</a:t>
            </a:r>
          </a:p>
          <a:p>
            <a:pPr marL="457200" indent="-457200">
              <a:spcBef>
                <a:spcPct val="20000"/>
              </a:spcBef>
              <a:buFont typeface="Wingdings" pitchFamily="2" charset="2"/>
              <a:buChar char="q"/>
              <a:defRPr/>
            </a:pPr>
            <a:r>
              <a:rPr lang="en-US" sz="2000" dirty="0">
                <a:latin typeface="Comic Sans MS" pitchFamily="66" charset="0"/>
              </a:rPr>
              <a:t>Area of active research: can a tool discover them automatically?</a:t>
            </a:r>
          </a:p>
          <a:p>
            <a:pPr marL="457200" indent="-457200">
              <a:spcBef>
                <a:spcPct val="20000"/>
              </a:spcBef>
              <a:buFont typeface="Wingdings" pitchFamily="2" charset="2"/>
              <a:buChar char="q"/>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915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74795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xEl>
                                              <p:pRg st="1" end="1"/>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2">
                                            <p:txEl>
                                              <p:pRg st="2" end="2"/>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xEl>
                                              <p:pRg st="3" end="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2">
                                            <p:txEl>
                                              <p:pRg st="4" end="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2">
                                            <p:txEl>
                                              <p:pRg st="5" end="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6" end="6"/>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2">
                                            <p:txEl>
                                              <p:pRg st="7" end="7"/>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2">
                                            <p:txEl>
                                              <p:pRg st="8" end="8"/>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Requirements-based Design</a:t>
            </a: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Systematic approach to design of systems</a:t>
            </a:r>
          </a:p>
          <a:p>
            <a:pPr marL="457200" indent="-457200">
              <a:spcBef>
                <a:spcPct val="20000"/>
              </a:spcBef>
              <a:buFont typeface="Wingdings" pitchFamily="2" charset="2"/>
              <a:buChar char="q"/>
              <a:defRPr/>
            </a:pPr>
            <a:r>
              <a:rPr lang="en-US" sz="2000" dirty="0">
                <a:latin typeface="Comic Sans MS" pitchFamily="66" charset="0"/>
              </a:rPr>
              <a:t>Given:</a:t>
            </a:r>
          </a:p>
          <a:p>
            <a:pPr marL="914400" lvl="1" indent="-457200">
              <a:spcBef>
                <a:spcPct val="20000"/>
              </a:spcBef>
              <a:buFont typeface="Wingdings" panose="05000000000000000000" pitchFamily="2" charset="2"/>
              <a:buChar char="§"/>
              <a:defRPr/>
            </a:pPr>
            <a:r>
              <a:rPr lang="en-US" sz="2000" dirty="0">
                <a:latin typeface="Comic Sans MS" pitchFamily="66" charset="0"/>
              </a:rPr>
              <a:t>Input/output interface of system C to be designed</a:t>
            </a:r>
          </a:p>
          <a:p>
            <a:pPr marL="914400" lvl="1" indent="-457200">
              <a:spcBef>
                <a:spcPct val="20000"/>
              </a:spcBef>
              <a:buFont typeface="Wingdings" panose="05000000000000000000" pitchFamily="2" charset="2"/>
              <a:buChar char="§"/>
              <a:defRPr/>
            </a:pPr>
            <a:r>
              <a:rPr lang="en-US" sz="2000" dirty="0">
                <a:latin typeface="Comic Sans MS" pitchFamily="66" charset="0"/>
              </a:rPr>
              <a:t>Model E of the environment</a:t>
            </a:r>
          </a:p>
          <a:p>
            <a:pPr marL="914400" lvl="1" indent="-457200">
              <a:spcBef>
                <a:spcPct val="20000"/>
              </a:spcBef>
              <a:buFont typeface="Wingdings" panose="05000000000000000000" pitchFamily="2" charset="2"/>
              <a:buChar char="§"/>
              <a:defRPr/>
            </a:pPr>
            <a:r>
              <a:rPr lang="en-US" sz="2000" dirty="0">
                <a:latin typeface="Comic Sans MS" pitchFamily="66" charset="0"/>
              </a:rPr>
              <a:t>Safety property </a:t>
            </a:r>
            <a:r>
              <a:rPr lang="en-US" sz="2000" dirty="0">
                <a:latin typeface="Symbol" panose="05050102010706020507" pitchFamily="18" charset="2"/>
              </a:rPr>
              <a:t>j</a:t>
            </a:r>
            <a:r>
              <a:rPr lang="en-US" sz="2000" dirty="0">
                <a:latin typeface="Comic Sans MS" pitchFamily="66" charset="0"/>
              </a:rPr>
              <a:t> of the composite system</a:t>
            </a:r>
          </a:p>
          <a:p>
            <a:pPr marL="914400" lvl="1" indent="-457200">
              <a:spcBef>
                <a:spcPct val="20000"/>
              </a:spcBef>
              <a:buFont typeface="Wingdings" panose="05000000000000000000"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 Design problem: Fill in details of C (state variables, initialization, and update) so that  C || E satisfies the invariant </a:t>
            </a:r>
            <a:r>
              <a:rPr lang="en-US" sz="2000" dirty="0">
                <a:latin typeface="Symbol" panose="05050102010706020507" pitchFamily="18" charset="2"/>
              </a:rPr>
              <a:t>j</a:t>
            </a:r>
            <a:endParaRPr lang="en-US" sz="2000" dirty="0">
              <a:latin typeface="Comic Sans MS" pitchFamily="66" charset="0"/>
            </a:endParaRPr>
          </a:p>
        </p:txBody>
      </p:sp>
      <p:grpSp>
        <p:nvGrpSpPr>
          <p:cNvPr id="15" name="Group 14"/>
          <p:cNvGrpSpPr/>
          <p:nvPr/>
        </p:nvGrpSpPr>
        <p:grpSpPr>
          <a:xfrm>
            <a:off x="0" y="6142038"/>
            <a:ext cx="9144000" cy="715962"/>
            <a:chOff x="0" y="6142038"/>
            <a:chExt cx="9144000" cy="715962"/>
          </a:xfrm>
        </p:grpSpPr>
        <p:pic>
          <p:nvPicPr>
            <p:cNvPr id="1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0181" name="Acrobat Document" r:id="rId4" imgW="4790808" imgH="6162472" progId="AcroExch.Document.7">
                    <p:embed/>
                  </p:oleObj>
                </mc:Choice>
                <mc:Fallback>
                  <p:oleObj name="Acrobat Document" r:id="rId4" imgW="4790808" imgH="6162472" progId="AcroExch.Document.7">
                    <p:embed/>
                    <p:pic>
                      <p:nvPicPr>
                        <p:cNvPr id="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986577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3" end="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2">
                                            <p:txEl>
                                              <p:pRg st="4" end="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5" end="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Railroad Controller Example</a:t>
            </a:r>
          </a:p>
        </p:txBody>
      </p:sp>
      <p:graphicFrame>
        <p:nvGraphicFramePr>
          <p:cNvPr id="5" name="Object 4"/>
          <p:cNvGraphicFramePr>
            <a:graphicFrameLocks noChangeAspect="1"/>
          </p:cNvGraphicFramePr>
          <p:nvPr/>
        </p:nvGraphicFramePr>
        <p:xfrm>
          <a:off x="457200" y="1905000"/>
          <a:ext cx="8195734" cy="3200400"/>
        </p:xfrm>
        <a:graphic>
          <a:graphicData uri="http://schemas.openxmlformats.org/presentationml/2006/ole">
            <mc:AlternateContent xmlns:mc="http://schemas.openxmlformats.org/markup-compatibility/2006">
              <mc:Choice xmlns:v="urn:schemas-microsoft-com:vml" Requires="v">
                <p:oleObj spid="_x0000_s51205" name="Acrobat Document" r:id="rId3" imgW="4610089" imgH="1800157" progId="AcroExch.Document.7">
                  <p:embed/>
                </p:oleObj>
              </mc:Choice>
              <mc:Fallback>
                <p:oleObj name="Acrobat Document" r:id="rId3" imgW="4610089" imgH="1800157" progId="AcroExch.Document.7">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1905000"/>
                        <a:ext cx="8195734" cy="3200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5"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1206" name="Acrobat Document" r:id="rId6" imgW="4790808" imgH="6162472" progId="AcroExch.Document.7">
                    <p:embed/>
                  </p:oleObj>
                </mc:Choice>
                <mc:Fallback>
                  <p:oleObj name="Acrobat Document" r:id="rId6" imgW="4790808" imgH="6162472" progId="AcroExch.Document.7">
                    <p:embed/>
                    <p:pic>
                      <p:nvPicPr>
                        <p:cNvPr id="0"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5679708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Train Model</a:t>
            </a:r>
          </a:p>
        </p:txBody>
      </p:sp>
      <p:sp>
        <p:nvSpPr>
          <p:cNvPr id="42" name="Content Placeholder 3"/>
          <p:cNvSpPr txBox="1">
            <a:spLocks/>
          </p:cNvSpPr>
          <p:nvPr/>
        </p:nvSpPr>
        <p:spPr>
          <a:xfrm>
            <a:off x="153538" y="1066800"/>
            <a:ext cx="8761862"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From the perspective of the controller, train is initially far away</a:t>
            </a:r>
          </a:p>
          <a:p>
            <a:pPr marL="457200" indent="-457200">
              <a:spcBef>
                <a:spcPct val="20000"/>
              </a:spcBef>
              <a:buFont typeface="Wingdings" pitchFamily="2" charset="2"/>
              <a:buChar char="q"/>
              <a:defRPr/>
            </a:pPr>
            <a:r>
              <a:rPr lang="en-US" sz="2000" dirty="0">
                <a:latin typeface="Comic Sans MS" pitchFamily="66" charset="0"/>
              </a:rPr>
              <a:t>Train can be away for an arbitrarily long period</a:t>
            </a:r>
          </a:p>
          <a:p>
            <a:pPr marL="457200" indent="-457200">
              <a:spcBef>
                <a:spcPct val="20000"/>
              </a:spcBef>
              <a:buFont typeface="Wingdings" pitchFamily="2" charset="2"/>
              <a:buChar char="q"/>
              <a:defRPr/>
            </a:pPr>
            <a:r>
              <a:rPr lang="en-US" sz="2000" dirty="0">
                <a:latin typeface="Comic Sans MS" pitchFamily="66" charset="0"/>
              </a:rPr>
              <a:t>When the train gets close, it communicates with the controller via an event, say, arrive, and now it is in a different state, say, wait</a:t>
            </a:r>
          </a:p>
          <a:p>
            <a:pPr marL="457200" indent="-457200">
              <a:spcBef>
                <a:spcPct val="20000"/>
              </a:spcBef>
              <a:buFont typeface="Wingdings" pitchFamily="2" charset="2"/>
              <a:buChar char="q"/>
              <a:defRPr/>
            </a:pPr>
            <a:r>
              <a:rPr lang="en-US" sz="2000" dirty="0">
                <a:latin typeface="Comic Sans MS" pitchFamily="66" charset="0"/>
              </a:rPr>
              <a:t>When near, train is monitoring the signal:</a:t>
            </a:r>
          </a:p>
          <a:p>
            <a:pPr marL="914400" lvl="1" indent="-457200">
              <a:spcBef>
                <a:spcPct val="20000"/>
              </a:spcBef>
              <a:buFont typeface="Wingdings" panose="05000000000000000000" pitchFamily="2" charset="2"/>
              <a:buChar char="§"/>
              <a:defRPr/>
            </a:pPr>
            <a:r>
              <a:rPr lang="en-US" sz="2000" dirty="0">
                <a:latin typeface="Comic Sans MS" pitchFamily="66" charset="0"/>
              </a:rPr>
              <a:t>If the signal is green, it enters the bridge</a:t>
            </a:r>
          </a:p>
          <a:p>
            <a:pPr marL="914400" lvl="1" indent="-457200">
              <a:spcBef>
                <a:spcPct val="20000"/>
              </a:spcBef>
              <a:buFont typeface="Wingdings" panose="05000000000000000000" pitchFamily="2" charset="2"/>
              <a:buChar char="§"/>
              <a:defRPr/>
            </a:pPr>
            <a:r>
              <a:rPr lang="en-US" sz="2000" dirty="0">
                <a:latin typeface="Comic Sans MS" pitchFamily="66" charset="0"/>
              </a:rPr>
              <a:t>If the signal is red, it continues to wait</a:t>
            </a:r>
          </a:p>
          <a:p>
            <a:pPr marL="457200" indent="-457200">
              <a:spcBef>
                <a:spcPct val="20000"/>
              </a:spcBef>
              <a:buFont typeface="Wingdings" pitchFamily="2" charset="2"/>
              <a:buChar char="q"/>
              <a:defRPr/>
            </a:pPr>
            <a:r>
              <a:rPr lang="en-US" sz="2000" dirty="0">
                <a:latin typeface="Comic Sans MS" pitchFamily="66" charset="0"/>
              </a:rPr>
              <a:t>A train can stay on bridge for a duration that is no exactly known (and not directly under the control of the traffic controller)</a:t>
            </a:r>
          </a:p>
          <a:p>
            <a:pPr marL="457200" indent="-457200">
              <a:spcBef>
                <a:spcPct val="20000"/>
              </a:spcBef>
              <a:buFont typeface="Wingdings" pitchFamily="2" charset="2"/>
              <a:buChar char="q"/>
              <a:defRPr/>
            </a:pPr>
            <a:r>
              <a:rPr lang="en-US" sz="2000" dirty="0">
                <a:latin typeface="Comic Sans MS" pitchFamily="66" charset="0"/>
              </a:rPr>
              <a:t>When the train leaves the bridge, it communicates with the controller via an event, say, leave, and goes back to away state</a:t>
            </a:r>
          </a:p>
          <a:p>
            <a:pPr marL="457200" indent="-457200">
              <a:spcBef>
                <a:spcPct val="20000"/>
              </a:spcBef>
              <a:buFont typeface="Wingdings" pitchFamily="2" charset="2"/>
              <a:buChar char="q"/>
              <a:defRPr/>
            </a:pPr>
            <a:r>
              <a:rPr lang="en-US" sz="2000" dirty="0">
                <a:latin typeface="Comic Sans MS" pitchFamily="66" charset="0"/>
              </a:rPr>
              <a:t>This behavior repeats: an away train may again request an entry</a:t>
            </a:r>
          </a:p>
          <a:p>
            <a:pPr marL="457200" indent="-457200">
              <a:spcBef>
                <a:spcPct val="20000"/>
              </a:spcBef>
              <a:buFont typeface="Wingdings" pitchFamily="2" charset="2"/>
              <a:buChar char="q"/>
              <a:defRPr/>
            </a:pPr>
            <a:r>
              <a:rPr lang="en-US" sz="2000" dirty="0">
                <a:latin typeface="Comic Sans MS" pitchFamily="66" charset="0"/>
              </a:rPr>
              <a:t>Both trains have symmetric behavior</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222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0779926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Synchronous Component Train</a:t>
            </a:r>
          </a:p>
        </p:txBody>
      </p:sp>
      <p:graphicFrame>
        <p:nvGraphicFramePr>
          <p:cNvPr id="8" name="Object 7"/>
          <p:cNvGraphicFramePr>
            <a:graphicFrameLocks noChangeAspect="1"/>
          </p:cNvGraphicFramePr>
          <p:nvPr/>
        </p:nvGraphicFramePr>
        <p:xfrm>
          <a:off x="1032626" y="1038755"/>
          <a:ext cx="7120774" cy="4752446"/>
        </p:xfrm>
        <a:graphic>
          <a:graphicData uri="http://schemas.openxmlformats.org/presentationml/2006/ole">
            <mc:AlternateContent xmlns:mc="http://schemas.openxmlformats.org/markup-compatibility/2006">
              <mc:Choice xmlns:v="urn:schemas-microsoft-com:vml" Requires="v">
                <p:oleObj spid="_x0000_s53253" name="Acrobat Document" r:id="rId3" imgW="4295654" imgH="2866957" progId="AcroExch.Document.7">
                  <p:embed/>
                </p:oleObj>
              </mc:Choice>
              <mc:Fallback>
                <p:oleObj name="Acrobat Document" r:id="rId3" imgW="4295654" imgH="2866957" progId="AcroExch.Document.7">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2626" y="1038755"/>
                        <a:ext cx="7120774" cy="475244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9" name="Group 8"/>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5"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3254" name="Acrobat Document" r:id="rId6" imgW="4790808" imgH="6162472" progId="AcroExch.Document.7">
                    <p:embed/>
                  </p:oleObj>
                </mc:Choice>
                <mc:Fallback>
                  <p:oleObj name="Acrobat Document" r:id="rId6" imgW="4790808" imgH="6162472" progId="AcroExch.Document.7">
                    <p:embed/>
                    <p:pic>
                      <p:nvPicPr>
                        <p:cNvPr id="0"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8964084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
          <p:cNvGrpSpPr/>
          <p:nvPr/>
        </p:nvGrpSpPr>
        <p:grpSpPr>
          <a:xfrm>
            <a:off x="980604" y="2808816"/>
            <a:ext cx="4724726" cy="1245024"/>
            <a:chOff x="985439" y="3834529"/>
            <a:chExt cx="4724726" cy="1245024"/>
          </a:xfrm>
        </p:grpSpPr>
        <p:sp>
          <p:nvSpPr>
            <p:cNvPr id="59" name="Rectangle 58"/>
            <p:cNvSpPr/>
            <p:nvPr/>
          </p:nvSpPr>
          <p:spPr>
            <a:xfrm>
              <a:off x="985439" y="3834529"/>
              <a:ext cx="1870633" cy="1132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Arrow Connector 59"/>
            <p:cNvCxnSpPr/>
            <p:nvPr/>
          </p:nvCxnSpPr>
          <p:spPr>
            <a:xfrm flipV="1">
              <a:off x="2856071" y="4280354"/>
              <a:ext cx="2854094" cy="48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H="1">
              <a:off x="2832043" y="4649686"/>
              <a:ext cx="2878122"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2" name="TextBox 61"/>
            <p:cNvSpPr txBox="1"/>
            <p:nvPr/>
          </p:nvSpPr>
          <p:spPr>
            <a:xfrm>
              <a:off x="3079837" y="4710221"/>
              <a:ext cx="2173128" cy="369332"/>
            </a:xfrm>
            <a:prstGeom prst="rect">
              <a:avLst/>
            </a:prstGeom>
            <a:noFill/>
          </p:spPr>
          <p:txBody>
            <a:bodyPr wrap="square" rtlCol="0">
              <a:spAutoFit/>
            </a:bodyPr>
            <a:lstStyle/>
            <a:p>
              <a:r>
                <a:rPr lang="en-US" dirty="0"/>
                <a:t>{green, red} signal</a:t>
              </a:r>
              <a:r>
                <a:rPr lang="en-US" baseline="-25000" dirty="0"/>
                <a:t>E</a:t>
              </a:r>
            </a:p>
          </p:txBody>
        </p:sp>
        <p:sp>
          <p:nvSpPr>
            <p:cNvPr id="64" name="TextBox 63"/>
            <p:cNvSpPr txBox="1"/>
            <p:nvPr/>
          </p:nvSpPr>
          <p:spPr>
            <a:xfrm>
              <a:off x="1542991" y="4280354"/>
              <a:ext cx="731995" cy="369332"/>
            </a:xfrm>
            <a:prstGeom prst="rect">
              <a:avLst/>
            </a:prstGeom>
            <a:noFill/>
          </p:spPr>
          <p:txBody>
            <a:bodyPr wrap="none" rtlCol="0">
              <a:spAutoFit/>
            </a:bodyPr>
            <a:lstStyle/>
            <a:p>
              <a:r>
                <a:rPr lang="en-US" b="1" dirty="0"/>
                <a:t>Train</a:t>
              </a:r>
              <a:r>
                <a:rPr lang="en-US" b="1" baseline="-25000" dirty="0"/>
                <a:t>E</a:t>
              </a:r>
            </a:p>
          </p:txBody>
        </p:sp>
        <p:sp>
          <p:nvSpPr>
            <p:cNvPr id="65" name="TextBox 64"/>
            <p:cNvSpPr txBox="1"/>
            <p:nvPr/>
          </p:nvSpPr>
          <p:spPr>
            <a:xfrm>
              <a:off x="2945149" y="3856651"/>
              <a:ext cx="2504788" cy="369332"/>
            </a:xfrm>
            <a:prstGeom prst="rect">
              <a:avLst/>
            </a:prstGeom>
            <a:noFill/>
          </p:spPr>
          <p:txBody>
            <a:bodyPr wrap="none" rtlCol="0">
              <a:spAutoFit/>
            </a:bodyPr>
            <a:lstStyle/>
            <a:p>
              <a:r>
                <a:rPr lang="en-US" dirty="0"/>
                <a:t>event({</a:t>
              </a:r>
              <a:r>
                <a:rPr lang="en-US" dirty="0" err="1"/>
                <a:t>arrive,leave</a:t>
              </a:r>
              <a:r>
                <a:rPr lang="en-US" dirty="0"/>
                <a:t>} out</a:t>
              </a:r>
              <a:r>
                <a:rPr lang="en-US" baseline="-25000" dirty="0"/>
                <a:t>E</a:t>
              </a:r>
            </a:p>
          </p:txBody>
        </p:sp>
      </p:grpSp>
      <p:grpSp>
        <p:nvGrpSpPr>
          <p:cNvPr id="3" name="Group 1"/>
          <p:cNvGrpSpPr/>
          <p:nvPr/>
        </p:nvGrpSpPr>
        <p:grpSpPr>
          <a:xfrm>
            <a:off x="5710165" y="1537125"/>
            <a:ext cx="2981330" cy="2324781"/>
            <a:chOff x="4410070" y="2269341"/>
            <a:chExt cx="2981330" cy="2324781"/>
          </a:xfrm>
        </p:grpSpPr>
        <p:sp>
          <p:nvSpPr>
            <p:cNvPr id="66" name="Rectangle 65"/>
            <p:cNvSpPr/>
            <p:nvPr/>
          </p:nvSpPr>
          <p:spPr>
            <a:xfrm>
              <a:off x="4410070" y="2269341"/>
              <a:ext cx="2981330" cy="232478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66"/>
            <p:cNvSpPr txBox="1"/>
            <p:nvPr/>
          </p:nvSpPr>
          <p:spPr>
            <a:xfrm>
              <a:off x="5235622" y="3168299"/>
              <a:ext cx="1254767" cy="400110"/>
            </a:xfrm>
            <a:prstGeom prst="rect">
              <a:avLst/>
            </a:prstGeom>
            <a:noFill/>
          </p:spPr>
          <p:txBody>
            <a:bodyPr wrap="none" rtlCol="0">
              <a:spAutoFit/>
            </a:bodyPr>
            <a:lstStyle/>
            <a:p>
              <a:r>
                <a:rPr lang="en-US" sz="2000" b="1" dirty="0"/>
                <a:t>Controller</a:t>
              </a:r>
            </a:p>
          </p:txBody>
        </p:sp>
      </p:grpSp>
      <p:grpSp>
        <p:nvGrpSpPr>
          <p:cNvPr id="4" name="Group 41"/>
          <p:cNvGrpSpPr/>
          <p:nvPr/>
        </p:nvGrpSpPr>
        <p:grpSpPr>
          <a:xfrm>
            <a:off x="985439" y="1454491"/>
            <a:ext cx="4724726" cy="1245024"/>
            <a:chOff x="985439" y="3834529"/>
            <a:chExt cx="4724726" cy="1245024"/>
          </a:xfrm>
        </p:grpSpPr>
        <p:sp>
          <p:nvSpPr>
            <p:cNvPr id="68" name="Rectangle 67"/>
            <p:cNvSpPr/>
            <p:nvPr/>
          </p:nvSpPr>
          <p:spPr>
            <a:xfrm>
              <a:off x="985439" y="3834529"/>
              <a:ext cx="1870633" cy="1132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Straight Arrow Connector 68"/>
            <p:cNvCxnSpPr/>
            <p:nvPr/>
          </p:nvCxnSpPr>
          <p:spPr>
            <a:xfrm flipV="1">
              <a:off x="2856071" y="4280354"/>
              <a:ext cx="2854094" cy="48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p:nvPr/>
          </p:nvCxnSpPr>
          <p:spPr>
            <a:xfrm flipH="1">
              <a:off x="2832043" y="4649686"/>
              <a:ext cx="2878122"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3079837" y="4710221"/>
              <a:ext cx="2173128" cy="369332"/>
            </a:xfrm>
            <a:prstGeom prst="rect">
              <a:avLst/>
            </a:prstGeom>
            <a:noFill/>
          </p:spPr>
          <p:txBody>
            <a:bodyPr wrap="square" rtlCol="0">
              <a:spAutoFit/>
            </a:bodyPr>
            <a:lstStyle/>
            <a:p>
              <a:r>
                <a:rPr lang="en-US" dirty="0"/>
                <a:t>{green, red} </a:t>
              </a:r>
              <a:r>
                <a:rPr lang="en-US" dirty="0" err="1"/>
                <a:t>signal</a:t>
              </a:r>
              <a:r>
                <a:rPr lang="en-US" baseline="-25000" dirty="0" err="1"/>
                <a:t>W</a:t>
              </a:r>
              <a:endParaRPr lang="en-US" baseline="-25000" dirty="0"/>
            </a:p>
          </p:txBody>
        </p:sp>
        <p:sp>
          <p:nvSpPr>
            <p:cNvPr id="72" name="TextBox 71"/>
            <p:cNvSpPr txBox="1"/>
            <p:nvPr/>
          </p:nvSpPr>
          <p:spPr>
            <a:xfrm>
              <a:off x="1542991" y="4280354"/>
              <a:ext cx="796115" cy="369332"/>
            </a:xfrm>
            <a:prstGeom prst="rect">
              <a:avLst/>
            </a:prstGeom>
            <a:noFill/>
          </p:spPr>
          <p:txBody>
            <a:bodyPr wrap="none" rtlCol="0">
              <a:spAutoFit/>
            </a:bodyPr>
            <a:lstStyle/>
            <a:p>
              <a:r>
                <a:rPr lang="en-US" b="1" dirty="0" err="1"/>
                <a:t>Train</a:t>
              </a:r>
              <a:r>
                <a:rPr lang="en-US" b="1" baseline="-25000" dirty="0" err="1"/>
                <a:t>W</a:t>
              </a:r>
              <a:endParaRPr lang="en-US" b="1" baseline="-25000" dirty="0"/>
            </a:p>
          </p:txBody>
        </p:sp>
        <p:sp>
          <p:nvSpPr>
            <p:cNvPr id="73" name="TextBox 72"/>
            <p:cNvSpPr txBox="1"/>
            <p:nvPr/>
          </p:nvSpPr>
          <p:spPr>
            <a:xfrm>
              <a:off x="2945149" y="3856651"/>
              <a:ext cx="2528834" cy="369332"/>
            </a:xfrm>
            <a:prstGeom prst="rect">
              <a:avLst/>
            </a:prstGeom>
            <a:noFill/>
          </p:spPr>
          <p:txBody>
            <a:bodyPr wrap="none" rtlCol="0">
              <a:spAutoFit/>
            </a:bodyPr>
            <a:lstStyle/>
            <a:p>
              <a:r>
                <a:rPr lang="en-US" dirty="0"/>
                <a:t>event({</a:t>
              </a:r>
              <a:r>
                <a:rPr lang="en-US" dirty="0" err="1"/>
                <a:t>arrive,leave</a:t>
              </a:r>
              <a:r>
                <a:rPr lang="en-US" dirty="0"/>
                <a:t>} out</a:t>
              </a:r>
              <a:r>
                <a:rPr lang="en-US" baseline="-25000" dirty="0"/>
                <a:t>W</a:t>
              </a:r>
            </a:p>
          </p:txBody>
        </p:sp>
      </p:grpSp>
      <p:sp>
        <p:nvSpPr>
          <p:cNvPr id="74"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Controller Design Problem</a:t>
            </a:r>
          </a:p>
        </p:txBody>
      </p:sp>
      <p:sp>
        <p:nvSpPr>
          <p:cNvPr id="76" name="Content Placeholder 3"/>
          <p:cNvSpPr txBox="1">
            <a:spLocks/>
          </p:cNvSpPr>
          <p:nvPr/>
        </p:nvSpPr>
        <p:spPr>
          <a:xfrm>
            <a:off x="762000" y="4419600"/>
            <a:ext cx="7795146" cy="1606997"/>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Safety Requirement: Following should be an invariant:</a:t>
            </a:r>
          </a:p>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 ( mode</a:t>
            </a:r>
            <a:r>
              <a:rPr lang="en-US" sz="2000" baseline="-25000" dirty="0">
                <a:latin typeface="Comic Sans MS" pitchFamily="66" charset="0"/>
              </a:rPr>
              <a:t>W</a:t>
            </a:r>
            <a:r>
              <a:rPr lang="en-US" sz="2000" dirty="0">
                <a:latin typeface="Comic Sans MS" pitchFamily="66" charset="0"/>
              </a:rPr>
              <a:t> = bridge &amp; mode</a:t>
            </a:r>
            <a:r>
              <a:rPr lang="en-US" sz="2000" baseline="-25000" dirty="0">
                <a:latin typeface="Comic Sans MS" pitchFamily="66" charset="0"/>
              </a:rPr>
              <a:t>E</a:t>
            </a:r>
            <a:r>
              <a:rPr lang="en-US" sz="2000" dirty="0">
                <a:latin typeface="Comic Sans MS" pitchFamily="66" charset="0"/>
              </a:rPr>
              <a:t> = bridge)</a:t>
            </a:r>
          </a:p>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Trains should not be on bridge simultaneously</a:t>
            </a:r>
          </a:p>
        </p:txBody>
      </p:sp>
      <p:grpSp>
        <p:nvGrpSpPr>
          <p:cNvPr id="27" name="Group 26"/>
          <p:cNvGrpSpPr/>
          <p:nvPr/>
        </p:nvGrpSpPr>
        <p:grpSpPr>
          <a:xfrm>
            <a:off x="0" y="6142038"/>
            <a:ext cx="9144000" cy="715962"/>
            <a:chOff x="0" y="6142038"/>
            <a:chExt cx="9144000" cy="715962"/>
          </a:xfrm>
        </p:grpSpPr>
        <p:pic>
          <p:nvPicPr>
            <p:cNvPr id="28"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3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427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118962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Oval 79"/>
          <p:cNvSpPr/>
          <p:nvPr/>
        </p:nvSpPr>
        <p:spPr>
          <a:xfrm>
            <a:off x="2362200" y="2133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Transition Systems</a:t>
            </a:r>
          </a:p>
        </p:txBody>
      </p:sp>
      <p:sp>
        <p:nvSpPr>
          <p:cNvPr id="8" name="Rectangle 7"/>
          <p:cNvSpPr/>
          <p:nvPr/>
        </p:nvSpPr>
        <p:spPr>
          <a:xfrm>
            <a:off x="1447800" y="1905000"/>
            <a:ext cx="6019800" cy="381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0574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438400" y="2590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981200" y="2667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514600" y="3276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2895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2971800" y="2819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8194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8194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5052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581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590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667000" y="4648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38862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2766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2895600" y="4495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4290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905000" y="3810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057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2860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1336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3962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148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8100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2766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8100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6482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4958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7432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191000" y="5181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6388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800600" y="4495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105400" y="5029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1676400" y="1524000"/>
            <a:ext cx="820802" cy="400110"/>
          </a:xfrm>
          <a:prstGeom prst="rect">
            <a:avLst/>
          </a:prstGeom>
          <a:noFill/>
        </p:spPr>
        <p:txBody>
          <a:bodyPr wrap="none" rtlCol="0">
            <a:spAutoFit/>
          </a:bodyPr>
          <a:lstStyle/>
          <a:p>
            <a:r>
              <a:rPr lang="en-US" sz="2000" dirty="0"/>
              <a:t>States</a:t>
            </a:r>
          </a:p>
        </p:txBody>
      </p:sp>
      <p:cxnSp>
        <p:nvCxnSpPr>
          <p:cNvPr id="62" name="Straight Arrow Connector 61"/>
          <p:cNvCxnSpPr>
            <a:stCxn id="16" idx="6"/>
          </p:cNvCxnSpPr>
          <p:nvPr/>
        </p:nvCxnSpPr>
        <p:spPr>
          <a:xfrm>
            <a:off x="2941319" y="2385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2902295" y="2401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832860" y="4273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474719" y="4273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001424" y="4273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3849024" y="3772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1911695" y="3322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1911695" y="3849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79" name="TextBox 78"/>
          <p:cNvSpPr txBox="1"/>
          <p:nvPr/>
        </p:nvSpPr>
        <p:spPr>
          <a:xfrm>
            <a:off x="4191000" y="1524000"/>
            <a:ext cx="3207288" cy="400110"/>
          </a:xfrm>
          <a:prstGeom prst="rect">
            <a:avLst/>
          </a:prstGeom>
          <a:noFill/>
        </p:spPr>
        <p:txBody>
          <a:bodyPr wrap="none" rtlCol="0">
            <a:spAutoFit/>
          </a:bodyPr>
          <a:lstStyle/>
          <a:p>
            <a:r>
              <a:rPr lang="en-US" sz="2000" dirty="0"/>
              <a:t>+ Transitions between states </a:t>
            </a:r>
          </a:p>
        </p:txBody>
      </p:sp>
      <p:sp>
        <p:nvSpPr>
          <p:cNvPr id="81" name="TextBox 80"/>
          <p:cNvSpPr txBox="1"/>
          <p:nvPr/>
        </p:nvSpPr>
        <p:spPr>
          <a:xfrm>
            <a:off x="2514600" y="1524000"/>
            <a:ext cx="1746055" cy="400110"/>
          </a:xfrm>
          <a:prstGeom prst="rect">
            <a:avLst/>
          </a:prstGeom>
          <a:noFill/>
        </p:spPr>
        <p:txBody>
          <a:bodyPr wrap="none" rtlCol="0">
            <a:spAutoFit/>
          </a:bodyPr>
          <a:lstStyle/>
          <a:p>
            <a:r>
              <a:rPr lang="en-US" sz="2000" dirty="0"/>
              <a:t>+  Initial states </a:t>
            </a:r>
          </a:p>
        </p:txBody>
      </p:sp>
      <p:grpSp>
        <p:nvGrpSpPr>
          <p:cNvPr id="61" name="Group 60"/>
          <p:cNvGrpSpPr/>
          <p:nvPr/>
        </p:nvGrpSpPr>
        <p:grpSpPr>
          <a:xfrm>
            <a:off x="0" y="6142038"/>
            <a:ext cx="9144000" cy="715962"/>
            <a:chOff x="0" y="6142038"/>
            <a:chExt cx="9144000" cy="715962"/>
          </a:xfrm>
        </p:grpSpPr>
        <p:pic>
          <p:nvPicPr>
            <p:cNvPr id="6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6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6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10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8"/>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60"/>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8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8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62"/>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66"/>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74"/>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70"/>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68"/>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72"/>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76"/>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78"/>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 grpId="0" animBg="1"/>
      <p:bldP spid="9" grpId="0" animBg="1"/>
      <p:bldP spid="10" grpId="0" animBg="1"/>
      <p:bldP spid="11" grpId="0" animBg="1"/>
      <p:bldP spid="12" grpId="0" animBg="1"/>
      <p:bldP spid="16" grpId="0" animBg="1"/>
      <p:bldP spid="17" grpId="0" animBg="1"/>
      <p:bldP spid="19" grpId="0" animBg="1"/>
      <p:bldP spid="20" grpId="0" animBg="1"/>
      <p:bldP spid="22" grpId="0" animBg="1"/>
      <p:bldP spid="23" grpId="0" animBg="1"/>
      <p:bldP spid="25" grpId="0" animBg="1"/>
      <p:bldP spid="26" grpId="0" animBg="1"/>
      <p:bldP spid="28" grpId="0" animBg="1"/>
      <p:bldP spid="29" grpId="0" animBg="1"/>
      <p:bldP spid="31" grpId="0" animBg="1"/>
      <p:bldP spid="32" grpId="0" animBg="1"/>
      <p:bldP spid="34" grpId="0" animBg="1"/>
      <p:bldP spid="35" grpId="0" animBg="1"/>
      <p:bldP spid="37" grpId="0" animBg="1"/>
      <p:bldP spid="38" grpId="0" animBg="1"/>
      <p:bldP spid="40" grpId="0" animBg="1"/>
      <p:bldP spid="41" grpId="0" animBg="1"/>
      <p:bldP spid="44" grpId="0" animBg="1"/>
      <p:bldP spid="45" grpId="0" animBg="1"/>
      <p:bldP spid="47" grpId="0" animBg="1"/>
      <p:bldP spid="48" grpId="0" animBg="1"/>
      <p:bldP spid="50" grpId="0" animBg="1"/>
      <p:bldP spid="51" grpId="0" animBg="1"/>
      <p:bldP spid="53" grpId="0" animBg="1"/>
      <p:bldP spid="54" grpId="0" animBg="1"/>
      <p:bldP spid="56" grpId="0" animBg="1"/>
      <p:bldP spid="57" grpId="0" animBg="1"/>
      <p:bldP spid="60" grpId="0"/>
      <p:bldP spid="79" grpId="0"/>
      <p:bldP spid="8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First Attempt at Controller Design</a:t>
            </a:r>
          </a:p>
        </p:txBody>
      </p:sp>
      <p:sp>
        <p:nvSpPr>
          <p:cNvPr id="42" name="Content Placeholder 3"/>
          <p:cNvSpPr txBox="1">
            <a:spLocks/>
          </p:cNvSpPr>
          <p:nvPr/>
        </p:nvSpPr>
        <p:spPr>
          <a:xfrm>
            <a:off x="153538" y="1066800"/>
            <a:ext cx="8761862"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Controller maintains state variables to track the state of each signal</a:t>
            </a:r>
          </a:p>
          <a:p>
            <a:pPr marL="457200" indent="-457200">
              <a:spcBef>
                <a:spcPct val="20000"/>
              </a:spcBef>
              <a:buFont typeface="Wingdings" pitchFamily="2" charset="2"/>
              <a:buChar char="q"/>
              <a:defRPr/>
            </a:pPr>
            <a:r>
              <a:rPr lang="en-US" sz="2000" dirty="0">
                <a:latin typeface="Comic Sans MS" pitchFamily="66" charset="0"/>
              </a:rPr>
              <a:t>Both state variables are initially green</a:t>
            </a:r>
          </a:p>
          <a:p>
            <a:pPr marL="457200" indent="-457200">
              <a:spcBef>
                <a:spcPct val="20000"/>
              </a:spcBef>
              <a:buFont typeface="Wingdings" pitchFamily="2" charset="2"/>
              <a:buChar char="q"/>
              <a:defRPr/>
            </a:pPr>
            <a:r>
              <a:rPr lang="en-US" sz="2000" dirty="0">
                <a:latin typeface="Comic Sans MS" pitchFamily="66" charset="0"/>
              </a:rPr>
              <a:t>Set the output signals based on the corresponding state </a:t>
            </a:r>
            <a:r>
              <a:rPr lang="en-US" sz="2000" dirty="0" err="1">
                <a:latin typeface="Comic Sans MS" pitchFamily="66" charset="0"/>
              </a:rPr>
              <a:t>vars</a:t>
            </a: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If a train arrives, then update the opposite signal </a:t>
            </a:r>
            <a:r>
              <a:rPr lang="en-US" sz="2000" dirty="0" err="1">
                <a:latin typeface="Comic Sans MS" pitchFamily="66" charset="0"/>
              </a:rPr>
              <a:t>var</a:t>
            </a:r>
            <a:r>
              <a:rPr lang="en-US" sz="2000" dirty="0">
                <a:latin typeface="Comic Sans MS" pitchFamily="66" charset="0"/>
              </a:rPr>
              <a:t> to red to block the other train from entering</a:t>
            </a:r>
          </a:p>
          <a:p>
            <a:pPr marL="457200" indent="-457200">
              <a:spcBef>
                <a:spcPct val="20000"/>
              </a:spcBef>
              <a:buFont typeface="Wingdings" pitchFamily="2" charset="2"/>
              <a:buChar char="q"/>
              <a:defRPr/>
            </a:pPr>
            <a:r>
              <a:rPr lang="en-US" sz="2000" dirty="0">
                <a:latin typeface="Comic Sans MS" pitchFamily="66" charset="0"/>
              </a:rPr>
              <a:t>If a train leaves, reset the opposite signal </a:t>
            </a:r>
            <a:r>
              <a:rPr lang="en-US" sz="2000" dirty="0" err="1">
                <a:latin typeface="Comic Sans MS" pitchFamily="66" charset="0"/>
              </a:rPr>
              <a:t>var</a:t>
            </a:r>
            <a:r>
              <a:rPr lang="en-US" sz="2000" dirty="0">
                <a:latin typeface="Comic Sans MS" pitchFamily="66" charset="0"/>
              </a:rPr>
              <a:t> to green</a:t>
            </a:r>
          </a:p>
          <a:p>
            <a:pPr marL="457200" indent="-457200">
              <a:spcBef>
                <a:spcPct val="20000"/>
              </a:spcBef>
              <a:buFont typeface="Wingdings" pitchFamily="2" charset="2"/>
              <a:buChar char="q"/>
              <a:defRPr/>
            </a:pPr>
            <a:r>
              <a:rPr lang="en-US" sz="2000" dirty="0">
                <a:latin typeface="Comic Sans MS" pitchFamily="66" charset="0"/>
              </a:rPr>
              <a:t>What happens if both trains arrive simultaneously?</a:t>
            </a:r>
          </a:p>
          <a:p>
            <a:pPr marL="457200" indent="-457200">
              <a:spcBef>
                <a:spcPct val="20000"/>
              </a:spcBef>
              <a:buFont typeface="Wingdings" pitchFamily="2" charset="2"/>
              <a:buChar char="q"/>
              <a:defRPr/>
            </a:pPr>
            <a:r>
              <a:rPr lang="en-US" sz="2000" dirty="0">
                <a:latin typeface="Comic Sans MS" pitchFamily="66" charset="0"/>
              </a:rPr>
              <a:t>Give priority to east train: set west signal </a:t>
            </a:r>
            <a:r>
              <a:rPr lang="en-US" sz="2000" dirty="0" err="1">
                <a:latin typeface="Comic Sans MS" pitchFamily="66" charset="0"/>
              </a:rPr>
              <a:t>var</a:t>
            </a:r>
            <a:r>
              <a:rPr lang="en-US" sz="2000" dirty="0">
                <a:latin typeface="Comic Sans MS" pitchFamily="66" charset="0"/>
              </a:rPr>
              <a:t> to red</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530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263157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Synchronous Component Controller1</a:t>
            </a:r>
          </a:p>
        </p:txBody>
      </p:sp>
      <p:graphicFrame>
        <p:nvGraphicFramePr>
          <p:cNvPr id="5" name="Object 4"/>
          <p:cNvGraphicFramePr>
            <a:graphicFrameLocks noChangeAspect="1"/>
          </p:cNvGraphicFramePr>
          <p:nvPr/>
        </p:nvGraphicFramePr>
        <p:xfrm>
          <a:off x="685800" y="1066800"/>
          <a:ext cx="7696200" cy="4943545"/>
        </p:xfrm>
        <a:graphic>
          <a:graphicData uri="http://schemas.openxmlformats.org/presentationml/2006/ole">
            <mc:AlternateContent xmlns:mc="http://schemas.openxmlformats.org/markup-compatibility/2006">
              <mc:Choice xmlns:v="urn:schemas-microsoft-com:vml" Requires="v">
                <p:oleObj spid="_x0000_s56325" name="Acrobat Document" r:id="rId3" imgW="3914767" imgH="2514600" progId="AcroExch.Document.7">
                  <p:embed/>
                </p:oleObj>
              </mc:Choice>
              <mc:Fallback>
                <p:oleObj name="Acrobat Document" r:id="rId3" imgW="3914767" imgH="2514600" progId="AcroExch.Document.7">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800" y="1066800"/>
                        <a:ext cx="7696200" cy="494354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5"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6326" name="Acrobat Document" r:id="rId6" imgW="4790808" imgH="6162472" progId="AcroExch.Document.7">
                    <p:embed/>
                  </p:oleObj>
                </mc:Choice>
                <mc:Fallback>
                  <p:oleObj name="Acrobat Document" r:id="rId6" imgW="4790808" imgH="6162472" progId="AcroExch.Document.7">
                    <p:embed/>
                    <p:pic>
                      <p:nvPicPr>
                        <p:cNvPr id="0"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9379720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3"/>
          <p:cNvSpPr txBox="1">
            <a:spLocks/>
          </p:cNvSpPr>
          <p:nvPr/>
        </p:nvSpPr>
        <p:spPr>
          <a:xfrm>
            <a:off x="565245" y="78475"/>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b="1" dirty="0">
                <a:latin typeface="Comic Sans MS" pitchFamily="66" charset="0"/>
              </a:rPr>
              <a:t>west		east		mode</a:t>
            </a:r>
            <a:r>
              <a:rPr lang="en-US" sz="2000" b="1" baseline="-25000" dirty="0">
                <a:latin typeface="Comic Sans MS" pitchFamily="66" charset="0"/>
              </a:rPr>
              <a:t>W</a:t>
            </a:r>
            <a:r>
              <a:rPr lang="en-US" sz="2000" b="1" dirty="0">
                <a:latin typeface="Comic Sans MS" pitchFamily="66" charset="0"/>
              </a:rPr>
              <a:t>			mode</a:t>
            </a:r>
            <a:r>
              <a:rPr lang="en-US" sz="2000" b="1" baseline="-25000" dirty="0">
                <a:latin typeface="Comic Sans MS" pitchFamily="66" charset="0"/>
              </a:rPr>
              <a:t>E</a:t>
            </a:r>
          </a:p>
        </p:txBody>
      </p:sp>
      <p:sp>
        <p:nvSpPr>
          <p:cNvPr id="9" name="Content Placeholder 3"/>
          <p:cNvSpPr txBox="1">
            <a:spLocks/>
          </p:cNvSpPr>
          <p:nvPr/>
        </p:nvSpPr>
        <p:spPr>
          <a:xfrm>
            <a:off x="565245" y="950794"/>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green		green		away			away</a:t>
            </a:r>
            <a:endParaRPr lang="en-US" sz="2000" baseline="-25000" dirty="0">
              <a:latin typeface="Comic Sans MS" pitchFamily="66" charset="0"/>
            </a:endParaRPr>
          </a:p>
        </p:txBody>
      </p:sp>
      <p:grpSp>
        <p:nvGrpSpPr>
          <p:cNvPr id="2" name="Group 13"/>
          <p:cNvGrpSpPr/>
          <p:nvPr/>
        </p:nvGrpSpPr>
        <p:grpSpPr>
          <a:xfrm>
            <a:off x="903028" y="1407994"/>
            <a:ext cx="7924800" cy="457200"/>
            <a:chOff x="990600" y="2438400"/>
            <a:chExt cx="7924800" cy="457200"/>
          </a:xfrm>
        </p:grpSpPr>
        <p:grpSp>
          <p:nvGrpSpPr>
            <p:cNvPr id="3" name="Group 4"/>
            <p:cNvGrpSpPr/>
            <p:nvPr/>
          </p:nvGrpSpPr>
          <p:grpSpPr>
            <a:xfrm>
              <a:off x="4724400" y="2438400"/>
              <a:ext cx="1524000" cy="457200"/>
              <a:chOff x="4724400" y="2362200"/>
              <a:chExt cx="1524000" cy="457200"/>
            </a:xfrm>
          </p:grpSpPr>
          <p:sp>
            <p:nvSpPr>
              <p:cNvPr id="10"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arrive!	</a:t>
                </a:r>
                <a:endParaRPr lang="en-US" sz="2000" baseline="-25000" dirty="0">
                  <a:latin typeface="Comic Sans MS" pitchFamily="66" charset="0"/>
                </a:endParaRPr>
              </a:p>
            </p:txBody>
          </p:sp>
          <p:cxnSp>
            <p:nvCxnSpPr>
              <p:cNvPr id="4" name="Straight Arrow Connector 3"/>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5" name="Group 14"/>
            <p:cNvGrpSpPr/>
            <p:nvPr/>
          </p:nvGrpSpPr>
          <p:grpSpPr>
            <a:xfrm>
              <a:off x="990600" y="2438400"/>
              <a:ext cx="1524000" cy="457200"/>
              <a:chOff x="4724400" y="2362200"/>
              <a:chExt cx="1524000" cy="457200"/>
            </a:xfrm>
          </p:grpSpPr>
          <p:sp>
            <p:nvSpPr>
              <p:cNvPr id="16"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000" baseline="-25000" dirty="0">
                  <a:latin typeface="Comic Sans MS" pitchFamily="66" charset="0"/>
                </a:endParaRPr>
              </a:p>
            </p:txBody>
          </p:sp>
          <p:cxnSp>
            <p:nvCxnSpPr>
              <p:cNvPr id="17" name="Straight Arrow Connector 16"/>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6" name="Group 17"/>
            <p:cNvGrpSpPr/>
            <p:nvPr/>
          </p:nvGrpSpPr>
          <p:grpSpPr>
            <a:xfrm>
              <a:off x="2884226" y="2438400"/>
              <a:ext cx="1524000" cy="457200"/>
              <a:chOff x="4724400" y="2362200"/>
              <a:chExt cx="1524000" cy="457200"/>
            </a:xfrm>
          </p:grpSpPr>
          <p:sp>
            <p:nvSpPr>
              <p:cNvPr id="19"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a:t>
                </a:r>
                <a:endParaRPr lang="en-US" sz="2000" baseline="-25000" dirty="0">
                  <a:latin typeface="Comic Sans MS" pitchFamily="66" charset="0"/>
                </a:endParaRPr>
              </a:p>
            </p:txBody>
          </p:sp>
          <p:cxnSp>
            <p:nvCxnSpPr>
              <p:cNvPr id="20" name="Straight Arrow Connector 19"/>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7" name="Group 20"/>
            <p:cNvGrpSpPr/>
            <p:nvPr/>
          </p:nvGrpSpPr>
          <p:grpSpPr>
            <a:xfrm>
              <a:off x="7391400" y="2438400"/>
              <a:ext cx="1524000" cy="457200"/>
              <a:chOff x="4724400" y="2362200"/>
              <a:chExt cx="1524000" cy="457200"/>
            </a:xfrm>
          </p:grpSpPr>
          <p:sp>
            <p:nvSpPr>
              <p:cNvPr id="22"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arrive!	</a:t>
                </a:r>
                <a:endParaRPr lang="en-US" sz="2000" baseline="-25000" dirty="0">
                  <a:latin typeface="Comic Sans MS" pitchFamily="66" charset="0"/>
                </a:endParaRPr>
              </a:p>
            </p:txBody>
          </p:sp>
          <p:cxnSp>
            <p:nvCxnSpPr>
              <p:cNvPr id="23" name="Straight Arrow Connector 22"/>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sp>
        <p:nvSpPr>
          <p:cNvPr id="25" name="Content Placeholder 3"/>
          <p:cNvSpPr txBox="1">
            <a:spLocks/>
          </p:cNvSpPr>
          <p:nvPr/>
        </p:nvSpPr>
        <p:spPr>
          <a:xfrm>
            <a:off x="565245" y="1930021"/>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red			green		wait			wait</a:t>
            </a:r>
            <a:endParaRPr lang="en-US" sz="2000" baseline="-25000" dirty="0">
              <a:latin typeface="Comic Sans MS" pitchFamily="66" charset="0"/>
            </a:endParaRPr>
          </a:p>
        </p:txBody>
      </p:sp>
      <p:grpSp>
        <p:nvGrpSpPr>
          <p:cNvPr id="11" name="Group 23"/>
          <p:cNvGrpSpPr/>
          <p:nvPr/>
        </p:nvGrpSpPr>
        <p:grpSpPr>
          <a:xfrm>
            <a:off x="903028" y="3301621"/>
            <a:ext cx="7924800" cy="457200"/>
            <a:chOff x="776783" y="4724400"/>
            <a:chExt cx="7924800" cy="457200"/>
          </a:xfrm>
        </p:grpSpPr>
        <p:grpSp>
          <p:nvGrpSpPr>
            <p:cNvPr id="12" name="Group 26"/>
            <p:cNvGrpSpPr/>
            <p:nvPr/>
          </p:nvGrpSpPr>
          <p:grpSpPr>
            <a:xfrm>
              <a:off x="4510583" y="4724400"/>
              <a:ext cx="1524000" cy="457200"/>
              <a:chOff x="4724400" y="2362200"/>
              <a:chExt cx="1524000" cy="457200"/>
            </a:xfrm>
          </p:grpSpPr>
          <p:sp>
            <p:nvSpPr>
              <p:cNvPr id="37"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a:t>
                </a:r>
                <a:endParaRPr lang="en-US" sz="2000" baseline="-25000" dirty="0">
                  <a:latin typeface="Comic Sans MS" pitchFamily="66" charset="0"/>
                </a:endParaRPr>
              </a:p>
            </p:txBody>
          </p:sp>
          <p:cxnSp>
            <p:nvCxnSpPr>
              <p:cNvPr id="38" name="Straight Arrow Connector 37"/>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35" name="Content Placeholder 3"/>
            <p:cNvSpPr txBox="1">
              <a:spLocks/>
            </p:cNvSpPr>
            <p:nvPr/>
          </p:nvSpPr>
          <p:spPr>
            <a:xfrm>
              <a:off x="1081583" y="47244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red</a:t>
              </a:r>
              <a:endParaRPr lang="en-US" sz="2400" dirty="0">
                <a:latin typeface="Comic Sans MS" pitchFamily="66" charset="0"/>
              </a:endParaRPr>
            </a:p>
          </p:txBody>
        </p:sp>
        <p:cxnSp>
          <p:nvCxnSpPr>
            <p:cNvPr id="36" name="Straight Arrow Connector 35"/>
            <p:cNvCxnSpPr/>
            <p:nvPr/>
          </p:nvCxnSpPr>
          <p:spPr>
            <a:xfrm>
              <a:off x="776783" y="47244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3" name="Group 28"/>
            <p:cNvGrpSpPr/>
            <p:nvPr/>
          </p:nvGrpSpPr>
          <p:grpSpPr>
            <a:xfrm>
              <a:off x="2670409" y="4724400"/>
              <a:ext cx="1524000" cy="457200"/>
              <a:chOff x="4724400" y="2362200"/>
              <a:chExt cx="1524000" cy="457200"/>
            </a:xfrm>
          </p:grpSpPr>
          <p:sp>
            <p:nvSpPr>
              <p:cNvPr id="33"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000" baseline="-25000" dirty="0">
                  <a:latin typeface="Comic Sans MS" pitchFamily="66" charset="0"/>
                </a:endParaRPr>
              </a:p>
            </p:txBody>
          </p:sp>
          <p:cxnSp>
            <p:nvCxnSpPr>
              <p:cNvPr id="34" name="Straight Arrow Connector 33"/>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14" name="Group 29"/>
            <p:cNvGrpSpPr/>
            <p:nvPr/>
          </p:nvGrpSpPr>
          <p:grpSpPr>
            <a:xfrm>
              <a:off x="7177583" y="4724400"/>
              <a:ext cx="1524000" cy="457200"/>
              <a:chOff x="4724400" y="2362200"/>
              <a:chExt cx="1524000" cy="457200"/>
            </a:xfrm>
          </p:grpSpPr>
          <p:sp>
            <p:nvSpPr>
              <p:cNvPr id="31"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leave!	</a:t>
                </a:r>
                <a:endParaRPr lang="en-US" sz="2000" baseline="-25000" dirty="0">
                  <a:latin typeface="Comic Sans MS" pitchFamily="66" charset="0"/>
                </a:endParaRPr>
              </a:p>
            </p:txBody>
          </p:sp>
          <p:cxnSp>
            <p:nvCxnSpPr>
              <p:cNvPr id="32" name="Straight Arrow Connector 31"/>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grpSp>
        <p:nvGrpSpPr>
          <p:cNvPr id="15" name="Group 39"/>
          <p:cNvGrpSpPr/>
          <p:nvPr/>
        </p:nvGrpSpPr>
        <p:grpSpPr>
          <a:xfrm>
            <a:off x="903028" y="2387221"/>
            <a:ext cx="7924800" cy="457200"/>
            <a:chOff x="776783" y="4724400"/>
            <a:chExt cx="7924800" cy="457200"/>
          </a:xfrm>
        </p:grpSpPr>
        <p:grpSp>
          <p:nvGrpSpPr>
            <p:cNvPr id="18" name="Group 40"/>
            <p:cNvGrpSpPr/>
            <p:nvPr/>
          </p:nvGrpSpPr>
          <p:grpSpPr>
            <a:xfrm>
              <a:off x="4510583" y="4724400"/>
              <a:ext cx="1524000" cy="457200"/>
              <a:chOff x="4724400" y="2362200"/>
              <a:chExt cx="1524000" cy="457200"/>
            </a:xfrm>
          </p:grpSpPr>
          <p:sp>
            <p:nvSpPr>
              <p:cNvPr id="51"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a:t>
                </a:r>
                <a:endParaRPr lang="en-US" sz="2000" baseline="-25000" dirty="0">
                  <a:latin typeface="Comic Sans MS" pitchFamily="66" charset="0"/>
                </a:endParaRPr>
              </a:p>
            </p:txBody>
          </p:sp>
          <p:cxnSp>
            <p:nvCxnSpPr>
              <p:cNvPr id="52" name="Straight Arrow Connector 51"/>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3" name="Content Placeholder 3"/>
            <p:cNvSpPr txBox="1">
              <a:spLocks/>
            </p:cNvSpPr>
            <p:nvPr/>
          </p:nvSpPr>
          <p:spPr>
            <a:xfrm>
              <a:off x="1081583" y="47244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red</a:t>
              </a:r>
              <a:endParaRPr lang="en-US" sz="2400" dirty="0">
                <a:latin typeface="Comic Sans MS" pitchFamily="66" charset="0"/>
              </a:endParaRPr>
            </a:p>
          </p:txBody>
        </p:sp>
        <p:cxnSp>
          <p:nvCxnSpPr>
            <p:cNvPr id="44" name="Straight Arrow Connector 43"/>
            <p:cNvCxnSpPr/>
            <p:nvPr/>
          </p:nvCxnSpPr>
          <p:spPr>
            <a:xfrm>
              <a:off x="776783" y="47244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1" name="Group 44"/>
            <p:cNvGrpSpPr/>
            <p:nvPr/>
          </p:nvGrpSpPr>
          <p:grpSpPr>
            <a:xfrm>
              <a:off x="2670409" y="4724400"/>
              <a:ext cx="1524000" cy="457200"/>
              <a:chOff x="4724400" y="2362200"/>
              <a:chExt cx="1524000" cy="457200"/>
            </a:xfrm>
          </p:grpSpPr>
          <p:sp>
            <p:nvSpPr>
              <p:cNvPr id="49"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green</a:t>
                </a:r>
                <a:endParaRPr lang="en-US" sz="2000" baseline="-25000" dirty="0">
                  <a:latin typeface="Comic Sans MS" pitchFamily="66" charset="0"/>
                </a:endParaRPr>
              </a:p>
            </p:txBody>
          </p:sp>
          <p:cxnSp>
            <p:nvCxnSpPr>
              <p:cNvPr id="50" name="Straight Arrow Connector 49"/>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24" name="Group 45"/>
            <p:cNvGrpSpPr/>
            <p:nvPr/>
          </p:nvGrpSpPr>
          <p:grpSpPr>
            <a:xfrm>
              <a:off x="7177583" y="4724400"/>
              <a:ext cx="1524000" cy="457200"/>
              <a:chOff x="4724400" y="2362200"/>
              <a:chExt cx="1524000" cy="457200"/>
            </a:xfrm>
          </p:grpSpPr>
          <p:sp>
            <p:nvSpPr>
              <p:cNvPr id="47"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a:t>
                </a:r>
                <a:endParaRPr lang="en-US" sz="2000" baseline="-25000" dirty="0">
                  <a:latin typeface="Comic Sans MS" pitchFamily="66" charset="0"/>
                </a:endParaRPr>
              </a:p>
            </p:txBody>
          </p:sp>
          <p:cxnSp>
            <p:nvCxnSpPr>
              <p:cNvPr id="48" name="Straight Arrow Connector 47"/>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sp>
        <p:nvSpPr>
          <p:cNvPr id="53" name="Content Placeholder 3"/>
          <p:cNvSpPr txBox="1">
            <a:spLocks/>
          </p:cNvSpPr>
          <p:nvPr/>
        </p:nvSpPr>
        <p:spPr>
          <a:xfrm>
            <a:off x="565245" y="2844421"/>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red			green		wait			bridge</a:t>
            </a:r>
            <a:endParaRPr lang="en-US" sz="2000" baseline="-25000" dirty="0">
              <a:latin typeface="Comic Sans MS" pitchFamily="66" charset="0"/>
            </a:endParaRPr>
          </a:p>
        </p:txBody>
      </p:sp>
      <p:sp>
        <p:nvSpPr>
          <p:cNvPr id="54" name="Content Placeholder 3"/>
          <p:cNvSpPr txBox="1">
            <a:spLocks/>
          </p:cNvSpPr>
          <p:nvPr/>
        </p:nvSpPr>
        <p:spPr>
          <a:xfrm>
            <a:off x="565245" y="3717878"/>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green		green		wait			away</a:t>
            </a:r>
            <a:endParaRPr lang="en-US" sz="2000" baseline="-25000" dirty="0">
              <a:latin typeface="Comic Sans MS" pitchFamily="66" charset="0"/>
            </a:endParaRPr>
          </a:p>
        </p:txBody>
      </p:sp>
      <p:grpSp>
        <p:nvGrpSpPr>
          <p:cNvPr id="26" name="Group 54"/>
          <p:cNvGrpSpPr/>
          <p:nvPr/>
        </p:nvGrpSpPr>
        <p:grpSpPr>
          <a:xfrm>
            <a:off x="903028" y="4175078"/>
            <a:ext cx="7924800" cy="457200"/>
            <a:chOff x="776783" y="4724400"/>
            <a:chExt cx="7924800" cy="457200"/>
          </a:xfrm>
        </p:grpSpPr>
        <p:grpSp>
          <p:nvGrpSpPr>
            <p:cNvPr id="27" name="Group 55"/>
            <p:cNvGrpSpPr/>
            <p:nvPr/>
          </p:nvGrpSpPr>
          <p:grpSpPr>
            <a:xfrm>
              <a:off x="4510583" y="4724400"/>
              <a:ext cx="1524000" cy="457200"/>
              <a:chOff x="4724400" y="2362200"/>
              <a:chExt cx="1524000" cy="457200"/>
            </a:xfrm>
          </p:grpSpPr>
          <p:sp>
            <p:nvSpPr>
              <p:cNvPr id="65"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a:t>
                </a:r>
                <a:endParaRPr lang="en-US" sz="2000" baseline="-25000" dirty="0">
                  <a:latin typeface="Comic Sans MS" pitchFamily="66" charset="0"/>
                </a:endParaRPr>
              </a:p>
            </p:txBody>
          </p:sp>
          <p:cxnSp>
            <p:nvCxnSpPr>
              <p:cNvPr id="66" name="Straight Arrow Connector 65"/>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57" name="Content Placeholder 3"/>
            <p:cNvSpPr txBox="1">
              <a:spLocks/>
            </p:cNvSpPr>
            <p:nvPr/>
          </p:nvSpPr>
          <p:spPr>
            <a:xfrm>
              <a:off x="1081583" y="47244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green</a:t>
              </a:r>
              <a:endParaRPr lang="en-US" sz="2400" dirty="0">
                <a:latin typeface="Comic Sans MS" pitchFamily="66" charset="0"/>
              </a:endParaRPr>
            </a:p>
          </p:txBody>
        </p:sp>
        <p:cxnSp>
          <p:nvCxnSpPr>
            <p:cNvPr id="58" name="Straight Arrow Connector 57"/>
            <p:cNvCxnSpPr/>
            <p:nvPr/>
          </p:nvCxnSpPr>
          <p:spPr>
            <a:xfrm>
              <a:off x="776783" y="47244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8" name="Group 58"/>
            <p:cNvGrpSpPr/>
            <p:nvPr/>
          </p:nvGrpSpPr>
          <p:grpSpPr>
            <a:xfrm>
              <a:off x="2670409" y="4724400"/>
              <a:ext cx="1524000" cy="457200"/>
              <a:chOff x="4724400" y="2362200"/>
              <a:chExt cx="1524000" cy="457200"/>
            </a:xfrm>
          </p:grpSpPr>
          <p:sp>
            <p:nvSpPr>
              <p:cNvPr id="63"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000" baseline="-25000" dirty="0">
                  <a:latin typeface="Comic Sans MS" pitchFamily="66" charset="0"/>
                </a:endParaRPr>
              </a:p>
            </p:txBody>
          </p:sp>
          <p:cxnSp>
            <p:nvCxnSpPr>
              <p:cNvPr id="64" name="Straight Arrow Connector 63"/>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29" name="Group 59"/>
            <p:cNvGrpSpPr/>
            <p:nvPr/>
          </p:nvGrpSpPr>
          <p:grpSpPr>
            <a:xfrm>
              <a:off x="7177583" y="4724400"/>
              <a:ext cx="1524000" cy="457200"/>
              <a:chOff x="4724400" y="2362200"/>
              <a:chExt cx="1524000" cy="457200"/>
            </a:xfrm>
          </p:grpSpPr>
          <p:sp>
            <p:nvSpPr>
              <p:cNvPr id="61"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arrive!	</a:t>
                </a:r>
                <a:endParaRPr lang="en-US" sz="2000" baseline="-25000" dirty="0">
                  <a:latin typeface="Comic Sans MS" pitchFamily="66" charset="0"/>
                </a:endParaRPr>
              </a:p>
            </p:txBody>
          </p:sp>
          <p:cxnSp>
            <p:nvCxnSpPr>
              <p:cNvPr id="62" name="Straight Arrow Connector 61"/>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sp>
        <p:nvSpPr>
          <p:cNvPr id="67" name="Content Placeholder 3"/>
          <p:cNvSpPr txBox="1">
            <a:spLocks/>
          </p:cNvSpPr>
          <p:nvPr/>
        </p:nvSpPr>
        <p:spPr>
          <a:xfrm>
            <a:off x="565245" y="4553804"/>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red			green		bridge			wait</a:t>
            </a:r>
            <a:endParaRPr lang="en-US" sz="2000" baseline="-25000" dirty="0">
              <a:latin typeface="Comic Sans MS" pitchFamily="66" charset="0"/>
            </a:endParaRPr>
          </a:p>
        </p:txBody>
      </p:sp>
      <p:grpSp>
        <p:nvGrpSpPr>
          <p:cNvPr id="30" name="Group 67"/>
          <p:cNvGrpSpPr/>
          <p:nvPr/>
        </p:nvGrpSpPr>
        <p:grpSpPr>
          <a:xfrm>
            <a:off x="903028" y="5011004"/>
            <a:ext cx="6400800" cy="457200"/>
            <a:chOff x="776783" y="4724400"/>
            <a:chExt cx="6400800" cy="457200"/>
          </a:xfrm>
        </p:grpSpPr>
        <p:grpSp>
          <p:nvGrpSpPr>
            <p:cNvPr id="39" name="Group 68"/>
            <p:cNvGrpSpPr/>
            <p:nvPr/>
          </p:nvGrpSpPr>
          <p:grpSpPr>
            <a:xfrm>
              <a:off x="4510583" y="4724400"/>
              <a:ext cx="1524000" cy="457200"/>
              <a:chOff x="4724400" y="2362200"/>
              <a:chExt cx="1524000" cy="457200"/>
            </a:xfrm>
          </p:grpSpPr>
          <p:sp>
            <p:nvSpPr>
              <p:cNvPr id="78"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a:t>
                </a:r>
                <a:endParaRPr lang="en-US" sz="2000" baseline="-25000" dirty="0">
                  <a:latin typeface="Comic Sans MS" pitchFamily="66" charset="0"/>
                </a:endParaRPr>
              </a:p>
            </p:txBody>
          </p:sp>
          <p:cxnSp>
            <p:nvCxnSpPr>
              <p:cNvPr id="79" name="Straight Arrow Connector 78"/>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70" name="Content Placeholder 3"/>
            <p:cNvSpPr txBox="1">
              <a:spLocks/>
            </p:cNvSpPr>
            <p:nvPr/>
          </p:nvSpPr>
          <p:spPr>
            <a:xfrm>
              <a:off x="1081583" y="47244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red</a:t>
              </a:r>
              <a:endParaRPr lang="en-US" sz="2400" dirty="0">
                <a:latin typeface="Comic Sans MS" pitchFamily="66" charset="0"/>
              </a:endParaRPr>
            </a:p>
          </p:txBody>
        </p:sp>
        <p:cxnSp>
          <p:nvCxnSpPr>
            <p:cNvPr id="71" name="Straight Arrow Connector 70"/>
            <p:cNvCxnSpPr/>
            <p:nvPr/>
          </p:nvCxnSpPr>
          <p:spPr>
            <a:xfrm>
              <a:off x="776783" y="47244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0" name="Group 71"/>
            <p:cNvGrpSpPr/>
            <p:nvPr/>
          </p:nvGrpSpPr>
          <p:grpSpPr>
            <a:xfrm>
              <a:off x="2670409" y="4724400"/>
              <a:ext cx="1524000" cy="457200"/>
              <a:chOff x="4724400" y="2362200"/>
              <a:chExt cx="1524000" cy="457200"/>
            </a:xfrm>
          </p:grpSpPr>
          <p:sp>
            <p:nvSpPr>
              <p:cNvPr id="76"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green</a:t>
                </a:r>
              </a:p>
            </p:txBody>
          </p:sp>
          <p:cxnSp>
            <p:nvCxnSpPr>
              <p:cNvPr id="77" name="Straight Arrow Connector 76"/>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75" name="Straight Arrow Connector 74"/>
            <p:cNvCxnSpPr/>
            <p:nvPr/>
          </p:nvCxnSpPr>
          <p:spPr>
            <a:xfrm>
              <a:off x="7177583" y="47244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80" name="Content Placeholder 3"/>
          <p:cNvSpPr txBox="1">
            <a:spLocks/>
          </p:cNvSpPr>
          <p:nvPr/>
        </p:nvSpPr>
        <p:spPr>
          <a:xfrm>
            <a:off x="565245" y="5468204"/>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red			green		bridge			bridge</a:t>
            </a:r>
            <a:endParaRPr lang="en-US" sz="2000" baseline="-25000" dirty="0">
              <a:latin typeface="Comic Sans MS" pitchFamily="66" charset="0"/>
            </a:endParaRPr>
          </a:p>
        </p:txBody>
      </p:sp>
      <p:grpSp>
        <p:nvGrpSpPr>
          <p:cNvPr id="72" name="Group 71"/>
          <p:cNvGrpSpPr/>
          <p:nvPr/>
        </p:nvGrpSpPr>
        <p:grpSpPr>
          <a:xfrm>
            <a:off x="0" y="6142038"/>
            <a:ext cx="9144000" cy="715962"/>
            <a:chOff x="0" y="6142038"/>
            <a:chExt cx="9144000" cy="715962"/>
          </a:xfrm>
        </p:grpSpPr>
        <p:pic>
          <p:nvPicPr>
            <p:cNvPr id="7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8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8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734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25796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25" grpId="0"/>
      <p:bldP spid="53" grpId="0"/>
      <p:bldP spid="54" grpId="0"/>
      <p:bldP spid="67" grpId="0"/>
      <p:bldP spid="8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Second Attempt at Controller Design</a:t>
            </a:r>
          </a:p>
        </p:txBody>
      </p:sp>
      <p:sp>
        <p:nvSpPr>
          <p:cNvPr id="42" name="Content Placeholder 3"/>
          <p:cNvSpPr txBox="1">
            <a:spLocks/>
          </p:cNvSpPr>
          <p:nvPr/>
        </p:nvSpPr>
        <p:spPr>
          <a:xfrm>
            <a:off x="153538" y="1066800"/>
            <a:ext cx="8761862"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What went wrong the first time? Controller did not remember whether a train was waiting at each entrance</a:t>
            </a:r>
          </a:p>
          <a:p>
            <a:pPr marL="457200" indent="-457200">
              <a:spcBef>
                <a:spcPct val="20000"/>
              </a:spcBef>
              <a:buFont typeface="Wingdings" pitchFamily="2" charset="2"/>
              <a:buChar char="q"/>
              <a:defRPr/>
            </a:pPr>
            <a:r>
              <a:rPr lang="en-US" sz="2000" dirty="0">
                <a:latin typeface="Comic Sans MS" pitchFamily="66" charset="0"/>
              </a:rPr>
              <a:t>Boolean variable near</a:t>
            </a:r>
            <a:r>
              <a:rPr lang="en-US" sz="2000" baseline="-25000" dirty="0">
                <a:latin typeface="Comic Sans MS" pitchFamily="66" charset="0"/>
              </a:rPr>
              <a:t>W</a:t>
            </a:r>
            <a:r>
              <a:rPr lang="en-US" sz="2000" dirty="0">
                <a:latin typeface="Comic Sans MS" pitchFamily="66" charset="0"/>
              </a:rPr>
              <a:t> remembers whether the west train wants to use the bridge</a:t>
            </a:r>
          </a:p>
          <a:p>
            <a:pPr marL="914400" lvl="1" indent="-457200">
              <a:spcBef>
                <a:spcPct val="20000"/>
              </a:spcBef>
              <a:buFont typeface="Wingdings" panose="05000000000000000000" pitchFamily="2" charset="2"/>
              <a:buChar char="§"/>
              <a:defRPr/>
            </a:pPr>
            <a:r>
              <a:rPr lang="en-US" sz="2000" dirty="0">
                <a:latin typeface="Comic Sans MS" pitchFamily="66" charset="0"/>
              </a:rPr>
              <a:t>Initially 0</a:t>
            </a:r>
          </a:p>
          <a:p>
            <a:pPr marL="914400" lvl="1" indent="-457200">
              <a:spcBef>
                <a:spcPct val="20000"/>
              </a:spcBef>
              <a:buFont typeface="Wingdings" panose="05000000000000000000" pitchFamily="2" charset="2"/>
              <a:buChar char="§"/>
              <a:defRPr/>
            </a:pPr>
            <a:r>
              <a:rPr lang="en-US" sz="2000" dirty="0">
                <a:latin typeface="Comic Sans MS" pitchFamily="66" charset="0"/>
              </a:rPr>
              <a:t>When the west train issues arrive, changed to 1</a:t>
            </a:r>
          </a:p>
          <a:p>
            <a:pPr marL="914400" lvl="1" indent="-457200">
              <a:spcBef>
                <a:spcPct val="20000"/>
              </a:spcBef>
              <a:buFont typeface="Wingdings" panose="05000000000000000000" pitchFamily="2" charset="2"/>
              <a:buChar char="§"/>
              <a:defRPr/>
            </a:pPr>
            <a:r>
              <a:rPr lang="en-US" sz="2000" dirty="0">
                <a:latin typeface="Comic Sans MS" pitchFamily="66" charset="0"/>
              </a:rPr>
              <a:t>When the west train issues leave, reset back to 0</a:t>
            </a:r>
          </a:p>
          <a:p>
            <a:pPr marL="457200" indent="-457200">
              <a:spcBef>
                <a:spcPct val="20000"/>
              </a:spcBef>
              <a:buFont typeface="Wingdings" pitchFamily="2" charset="2"/>
              <a:buChar char="q"/>
              <a:defRPr/>
            </a:pPr>
            <a:r>
              <a:rPr lang="en-US" sz="2000" dirty="0">
                <a:latin typeface="Comic Sans MS" pitchFamily="66" charset="0"/>
              </a:rPr>
              <a:t>Invariant: mode</a:t>
            </a:r>
            <a:r>
              <a:rPr lang="en-US" sz="2000" baseline="-25000" dirty="0">
                <a:latin typeface="Comic Sans MS" pitchFamily="66" charset="0"/>
              </a:rPr>
              <a:t>W</a:t>
            </a:r>
            <a:r>
              <a:rPr lang="en-US" sz="2000" dirty="0">
                <a:latin typeface="Comic Sans MS" pitchFamily="66" charset="0"/>
              </a:rPr>
              <a:t> = away if and only if near</a:t>
            </a:r>
            <a:r>
              <a:rPr lang="en-US" sz="2000" baseline="-25000" dirty="0">
                <a:latin typeface="Comic Sans MS" pitchFamily="66" charset="0"/>
              </a:rPr>
              <a:t>W</a:t>
            </a:r>
            <a:r>
              <a:rPr lang="en-US" sz="2000" dirty="0">
                <a:latin typeface="Comic Sans MS" pitchFamily="66" charset="0"/>
              </a:rPr>
              <a:t> = 0</a:t>
            </a:r>
          </a:p>
          <a:p>
            <a:pPr marL="457200" indent="-457200">
              <a:spcBef>
                <a:spcPct val="20000"/>
              </a:spcBef>
              <a:buFont typeface="Wingdings" pitchFamily="2" charset="2"/>
              <a:buChar char="q"/>
              <a:defRPr/>
            </a:pPr>
            <a:r>
              <a:rPr lang="en-US" sz="2000" dirty="0">
                <a:latin typeface="Comic Sans MS" pitchFamily="66" charset="0"/>
              </a:rPr>
              <a:t>Variable near</a:t>
            </a:r>
            <a:r>
              <a:rPr lang="en-US" sz="2000" baseline="-25000" dirty="0">
                <a:latin typeface="Comic Sans MS" pitchFamily="66" charset="0"/>
              </a:rPr>
              <a:t>E</a:t>
            </a:r>
            <a:r>
              <a:rPr lang="en-US" sz="2000" dirty="0">
                <a:latin typeface="Comic Sans MS" pitchFamily="66" charset="0"/>
              </a:rPr>
              <a:t> is symmetric</a:t>
            </a:r>
          </a:p>
          <a:p>
            <a:pPr marL="457200" indent="-457200">
              <a:spcBef>
                <a:spcPct val="20000"/>
              </a:spcBef>
              <a:buFont typeface="Wingdings" pitchFamily="2" charset="2"/>
              <a:buChar char="q"/>
              <a:defRPr/>
            </a:pPr>
            <a:r>
              <a:rPr lang="en-US" sz="2000" dirty="0">
                <a:latin typeface="Comic Sans MS" pitchFamily="66" charset="0"/>
              </a:rPr>
              <a:t>Let’s also now keep both signals red by default</a:t>
            </a:r>
          </a:p>
          <a:p>
            <a:pPr marL="457200" indent="-457200">
              <a:spcBef>
                <a:spcPct val="20000"/>
              </a:spcBef>
              <a:buFont typeface="Wingdings" pitchFamily="2" charset="2"/>
              <a:buChar char="q"/>
              <a:defRPr/>
            </a:pPr>
            <a:r>
              <a:rPr lang="en-US" sz="2000" dirty="0">
                <a:latin typeface="Comic Sans MS" pitchFamily="66" charset="0"/>
              </a:rPr>
              <a:t>A signal is changed to green if the corresponding train is near, the other signal is not red, and changed back to red when train is away</a:t>
            </a:r>
          </a:p>
          <a:p>
            <a:pPr marL="457200" indent="-457200">
              <a:spcBef>
                <a:spcPct val="20000"/>
              </a:spcBef>
              <a:buFont typeface="Wingdings" pitchFamily="2" charset="2"/>
              <a:buChar char="q"/>
              <a:defRPr/>
            </a:pPr>
            <a:r>
              <a:rPr lang="en-US" sz="2000" dirty="0">
                <a:latin typeface="Comic Sans MS" pitchFamily="66" charset="0"/>
              </a:rPr>
              <a:t>Need still to resolve simultaneous arrivals by preferring one train</a:t>
            </a:r>
          </a:p>
          <a:p>
            <a:pPr marL="457200" indent="-457200">
              <a:spcBef>
                <a:spcPct val="20000"/>
              </a:spcBef>
              <a:buFont typeface="Wingdings" pitchFamily="2" charset="2"/>
              <a:buChar char="q"/>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837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208212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p:cNvGraphicFramePr>
            <a:graphicFrameLocks noChangeAspect="1"/>
          </p:cNvGraphicFramePr>
          <p:nvPr/>
        </p:nvGraphicFramePr>
        <p:xfrm>
          <a:off x="1295400" y="255168"/>
          <a:ext cx="6477000" cy="5912420"/>
        </p:xfrm>
        <a:graphic>
          <a:graphicData uri="http://schemas.openxmlformats.org/presentationml/2006/ole">
            <mc:AlternateContent xmlns:mc="http://schemas.openxmlformats.org/markup-compatibility/2006">
              <mc:Choice xmlns:v="urn:schemas-microsoft-com:vml" Requires="v">
                <p:oleObj spid="_x0000_s59397" name="Acrobat Document" r:id="rId3" imgW="3933676" imgH="3590857" progId="AcroExch.Document.7">
                  <p:embed/>
                </p:oleObj>
              </mc:Choice>
              <mc:Fallback>
                <p:oleObj name="Acrobat Document" r:id="rId3" imgW="3933676" imgH="3590857" progId="AcroExch.Document.7">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5400" y="255168"/>
                        <a:ext cx="6477000" cy="591242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7" name="Group 6"/>
          <p:cNvGrpSpPr/>
          <p:nvPr/>
        </p:nvGrpSpPr>
        <p:grpSpPr>
          <a:xfrm>
            <a:off x="0" y="6142038"/>
            <a:ext cx="9144000" cy="715962"/>
            <a:chOff x="0" y="6142038"/>
            <a:chExt cx="9144000" cy="715962"/>
          </a:xfrm>
        </p:grpSpPr>
        <p:pic>
          <p:nvPicPr>
            <p:cNvPr id="8" name="Picture 3"/>
            <p:cNvPicPr>
              <a:picLocks noChangeAspect="1" noChangeArrowheads="1"/>
            </p:cNvPicPr>
            <p:nvPr/>
          </p:nvPicPr>
          <p:blipFill>
            <a:blip r:embed="rId5" cstate="print"/>
            <a:srcRect/>
            <a:stretch>
              <a:fillRect/>
            </a:stretch>
          </p:blipFill>
          <p:spPr bwMode="auto">
            <a:xfrm>
              <a:off x="76200" y="6307995"/>
              <a:ext cx="1066800" cy="384048"/>
            </a:xfrm>
            <a:prstGeom prst="rect">
              <a:avLst/>
            </a:prstGeom>
            <a:noFill/>
            <a:ln w="9525">
              <a:noFill/>
              <a:miter lim="800000"/>
              <a:headEnd/>
              <a:tailEnd/>
            </a:ln>
          </p:spPr>
        </p:pic>
        <p:sp>
          <p:nvSpPr>
            <p:cNvPr id="12"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9398" name="Acrobat Document" r:id="rId6" imgW="4790808" imgH="6162472" progId="AcroExch.Document.7">
                    <p:embed/>
                  </p:oleObj>
                </mc:Choice>
                <mc:Fallback>
                  <p:oleObj name="Acrobat Document" r:id="rId6" imgW="4790808" imgH="6162472" progId="AcroExch.Document.7">
                    <p:embed/>
                    <p:pic>
                      <p:nvPicPr>
                        <p:cNvPr id="0"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2289782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Properties of Controller2</a:t>
            </a:r>
          </a:p>
        </p:txBody>
      </p:sp>
      <p:sp>
        <p:nvSpPr>
          <p:cNvPr id="42" name="Content Placeholder 3"/>
          <p:cNvSpPr txBox="1">
            <a:spLocks/>
          </p:cNvSpPr>
          <p:nvPr/>
        </p:nvSpPr>
        <p:spPr>
          <a:xfrm>
            <a:off x="153538" y="1066800"/>
            <a:ext cx="8761862"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The system RailRoadSystem2 = Controller2 || </a:t>
            </a:r>
            <a:r>
              <a:rPr lang="en-US" sz="2000" dirty="0" err="1">
                <a:latin typeface="Comic Sans MS" pitchFamily="66" charset="0"/>
              </a:rPr>
              <a:t>TrainW</a:t>
            </a:r>
            <a:r>
              <a:rPr lang="en-US" sz="2000" dirty="0">
                <a:latin typeface="Comic Sans MS" pitchFamily="66" charset="0"/>
              </a:rPr>
              <a:t> || TrainE satisfies the safety invariant</a:t>
            </a:r>
          </a:p>
          <a:p>
            <a:pPr marL="457200" indent="-457200">
              <a:spcBef>
                <a:spcPct val="20000"/>
              </a:spcBef>
              <a:buFont typeface="Wingdings" pitchFamily="2" charset="2"/>
              <a:buChar char="q"/>
              <a:defRPr/>
            </a:pPr>
            <a:r>
              <a:rPr lang="en-US" sz="2000" dirty="0">
                <a:latin typeface="Comic Sans MS" pitchFamily="66" charset="0"/>
              </a:rPr>
              <a:t>What about some additional properties?</a:t>
            </a:r>
          </a:p>
          <a:p>
            <a:pPr marL="914400" lvl="1" indent="-457200">
              <a:spcBef>
                <a:spcPct val="20000"/>
              </a:spcBef>
              <a:buFont typeface="+mj-lt"/>
              <a:buAutoNum type="arabicPeriod"/>
              <a:defRPr/>
            </a:pPr>
            <a:r>
              <a:rPr lang="en-US" sz="2000" dirty="0">
                <a:latin typeface="Comic Sans MS" pitchFamily="66" charset="0"/>
              </a:rPr>
              <a:t>If the west train is waiting then west signal will eventually become green</a:t>
            </a:r>
          </a:p>
          <a:p>
            <a:pPr marL="914400" lvl="1" indent="-457200">
              <a:spcBef>
                <a:spcPct val="20000"/>
              </a:spcBef>
              <a:buFont typeface="+mj-lt"/>
              <a:buAutoNum type="arabicPeriod"/>
              <a:defRPr/>
            </a:pPr>
            <a:r>
              <a:rPr lang="en-US" sz="2000" dirty="0">
                <a:latin typeface="Comic Sans MS" pitchFamily="66" charset="0"/>
              </a:rPr>
              <a:t>If the west train is waiting for its signal to turn green, other train should be allowed on bridge more than once</a:t>
            </a:r>
          </a:p>
          <a:p>
            <a:pPr marL="457200" indent="-457200">
              <a:spcBef>
                <a:spcPct val="20000"/>
              </a:spcBef>
              <a:buFont typeface="Wingdings" pitchFamily="2" charset="2"/>
              <a:buChar char="q"/>
              <a:defRPr/>
            </a:pPr>
            <a:r>
              <a:rPr lang="en-US" sz="2000" dirty="0">
                <a:latin typeface="Comic Sans MS" pitchFamily="66" charset="0"/>
              </a:rPr>
              <a:t>Requirement 1 is a “</a:t>
            </a:r>
            <a:r>
              <a:rPr lang="en-US" sz="2000" dirty="0" err="1">
                <a:latin typeface="Comic Sans MS" pitchFamily="66" charset="0"/>
              </a:rPr>
              <a:t>liveness</a:t>
            </a:r>
            <a:r>
              <a:rPr lang="en-US" sz="2000" dirty="0">
                <a:latin typeface="Comic Sans MS" pitchFamily="66" charset="0"/>
              </a:rPr>
              <a:t>” requirement and will be addressed in Chapter 4</a:t>
            </a:r>
          </a:p>
          <a:p>
            <a:pPr marL="457200" indent="-457200">
              <a:spcBef>
                <a:spcPct val="20000"/>
              </a:spcBef>
              <a:buFont typeface="Wingdings" pitchFamily="2" charset="2"/>
              <a:buChar char="q"/>
              <a:defRPr/>
            </a:pPr>
            <a:r>
              <a:rPr lang="en-US" sz="2000" dirty="0">
                <a:latin typeface="Comic Sans MS" pitchFamily="66" charset="0"/>
              </a:rPr>
              <a:t>Requirement 2 is a safety property: its violation can demonstrated by a (finite) execution in which east train enters, leaves, and enters again while west train keeps waiting with its signal red</a:t>
            </a:r>
          </a:p>
          <a:p>
            <a:pPr marL="457200" indent="-457200">
              <a:spcBef>
                <a:spcPct val="20000"/>
              </a:spcBef>
              <a:buFont typeface="Wingdings" pitchFamily="2" charset="2"/>
              <a:buChar char="q"/>
              <a:defRPr/>
            </a:pPr>
            <a:r>
              <a:rPr lang="en-US" sz="2000" dirty="0">
                <a:latin typeface="Comic Sans MS" pitchFamily="66" charset="0"/>
              </a:rPr>
              <a:t>But cannot be encoded as an invariant on system state variables</a:t>
            </a:r>
          </a:p>
          <a:p>
            <a:pPr>
              <a:spcBef>
                <a:spcPct val="20000"/>
              </a:spcBef>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042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784995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Safety Monitor</a:t>
            </a:r>
          </a:p>
        </p:txBody>
      </p:sp>
      <p:sp>
        <p:nvSpPr>
          <p:cNvPr id="42" name="Content Placeholder 3"/>
          <p:cNvSpPr txBox="1">
            <a:spLocks/>
          </p:cNvSpPr>
          <p:nvPr/>
        </p:nvSpPr>
        <p:spPr>
          <a:xfrm>
            <a:off x="76200" y="1524000"/>
            <a:ext cx="8761862" cy="43689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Monitor M for a system  observes its inputs/outputs, and enters an error state if undesirable behavior is detected</a:t>
            </a:r>
          </a:p>
          <a:p>
            <a:pPr marL="457200" indent="-457200">
              <a:spcBef>
                <a:spcPct val="20000"/>
              </a:spcBef>
              <a:buFont typeface="Wingdings" pitchFamily="2" charset="2"/>
              <a:buChar char="q"/>
              <a:defRPr/>
            </a:pPr>
            <a:r>
              <a:rPr lang="en-US" sz="2000" dirty="0">
                <a:latin typeface="Comic Sans MS" pitchFamily="66" charset="0"/>
              </a:rPr>
              <a:t>Monitor M  is specified as extended state machine</a:t>
            </a:r>
          </a:p>
          <a:p>
            <a:pPr marL="914400" lvl="1" indent="-457200">
              <a:spcBef>
                <a:spcPct val="20000"/>
              </a:spcBef>
              <a:buFont typeface="+mj-lt"/>
              <a:buAutoNum type="arabicPeriod"/>
              <a:defRPr/>
            </a:pPr>
            <a:r>
              <a:rPr lang="en-US" sz="2000" dirty="0">
                <a:latin typeface="Comic Sans MS" pitchFamily="66" charset="0"/>
              </a:rPr>
              <a:t>The set of input variables of M = input/output variables of system being monitored</a:t>
            </a:r>
          </a:p>
          <a:p>
            <a:pPr marL="914400" lvl="1" indent="-457200">
              <a:spcBef>
                <a:spcPct val="20000"/>
              </a:spcBef>
              <a:buFont typeface="+mj-lt"/>
              <a:buAutoNum type="arabicPeriod"/>
              <a:defRPr/>
            </a:pPr>
            <a:r>
              <a:rPr lang="en-US" sz="2000" dirty="0">
                <a:latin typeface="Comic Sans MS" pitchFamily="66" charset="0"/>
              </a:rPr>
              <a:t>An output of M cannot be an input to system (Monitor does not influence what the system does)</a:t>
            </a:r>
          </a:p>
          <a:p>
            <a:pPr marL="914400" lvl="1" indent="-457200">
              <a:spcBef>
                <a:spcPct val="20000"/>
              </a:spcBef>
              <a:buFont typeface="+mj-lt"/>
              <a:buAutoNum type="arabicPeriod"/>
              <a:defRPr/>
            </a:pPr>
            <a:r>
              <a:rPr lang="en-US" sz="2000" dirty="0">
                <a:latin typeface="Comic Sans MS" pitchFamily="66" charset="0"/>
              </a:rPr>
              <a:t>A subset F of modes of state-machine declared as accepting</a:t>
            </a:r>
          </a:p>
          <a:p>
            <a:pPr marL="457200" indent="-457200">
              <a:spcBef>
                <a:spcPct val="20000"/>
              </a:spcBef>
              <a:buFont typeface="Wingdings" pitchFamily="2" charset="2"/>
              <a:buChar char="q"/>
              <a:defRPr/>
            </a:pPr>
            <a:r>
              <a:rPr lang="en-US" sz="2000" dirty="0">
                <a:latin typeface="Comic Sans MS" pitchFamily="66" charset="0"/>
              </a:rPr>
              <a:t>Undesirable behavior: An execution that leads monitor state to F</a:t>
            </a:r>
          </a:p>
          <a:p>
            <a:pPr marL="457200" indent="-457200">
              <a:spcBef>
                <a:spcPct val="20000"/>
              </a:spcBef>
              <a:buFont typeface="Wingdings" pitchFamily="2" charset="2"/>
              <a:buChar char="q"/>
              <a:defRPr/>
            </a:pPr>
            <a:r>
              <a:rPr lang="en-US" sz="2000" dirty="0">
                <a:latin typeface="Comic Sans MS" pitchFamily="66" charset="0"/>
              </a:rPr>
              <a:t>Safety verification: Check whether (</a:t>
            </a:r>
            <a:r>
              <a:rPr lang="en-US" sz="2000" dirty="0" err="1">
                <a:latin typeface="Comic Sans MS" pitchFamily="66" charset="0"/>
              </a:rPr>
              <a:t>monitor.mode</a:t>
            </a:r>
            <a:r>
              <a:rPr lang="en-US" sz="2000" dirty="0">
                <a:latin typeface="Comic Sans MS" pitchFamily="66" charset="0"/>
              </a:rPr>
              <a:t> not in F) is an invariant of System C || M</a:t>
            </a:r>
          </a:p>
          <a:p>
            <a:pPr>
              <a:spcBef>
                <a:spcPct val="20000"/>
              </a:spcBef>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144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
          <p:cNvGrpSpPr/>
          <p:nvPr/>
        </p:nvGrpSpPr>
        <p:grpSpPr>
          <a:xfrm>
            <a:off x="980604" y="2808816"/>
            <a:ext cx="4724726" cy="1245024"/>
            <a:chOff x="985439" y="3834529"/>
            <a:chExt cx="4724726" cy="1245024"/>
          </a:xfrm>
        </p:grpSpPr>
        <p:sp>
          <p:nvSpPr>
            <p:cNvPr id="59" name="Rectangle 58"/>
            <p:cNvSpPr/>
            <p:nvPr/>
          </p:nvSpPr>
          <p:spPr>
            <a:xfrm>
              <a:off x="985439" y="3834529"/>
              <a:ext cx="1870633" cy="1132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Arrow Connector 59"/>
            <p:cNvCxnSpPr/>
            <p:nvPr/>
          </p:nvCxnSpPr>
          <p:spPr>
            <a:xfrm flipV="1">
              <a:off x="2856071" y="4280354"/>
              <a:ext cx="2854094" cy="48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H="1">
              <a:off x="2832043" y="4649686"/>
              <a:ext cx="2878122"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2" name="TextBox 61"/>
            <p:cNvSpPr txBox="1"/>
            <p:nvPr/>
          </p:nvSpPr>
          <p:spPr>
            <a:xfrm>
              <a:off x="3079837" y="4710221"/>
              <a:ext cx="2173128" cy="369332"/>
            </a:xfrm>
            <a:prstGeom prst="rect">
              <a:avLst/>
            </a:prstGeom>
            <a:noFill/>
          </p:spPr>
          <p:txBody>
            <a:bodyPr wrap="square" rtlCol="0">
              <a:spAutoFit/>
            </a:bodyPr>
            <a:lstStyle/>
            <a:p>
              <a:r>
                <a:rPr lang="en-US" dirty="0"/>
                <a:t>{green, red} signal</a:t>
              </a:r>
              <a:r>
                <a:rPr lang="en-US" baseline="-25000" dirty="0"/>
                <a:t>E</a:t>
              </a:r>
            </a:p>
          </p:txBody>
        </p:sp>
        <p:sp>
          <p:nvSpPr>
            <p:cNvPr id="64" name="TextBox 63"/>
            <p:cNvSpPr txBox="1"/>
            <p:nvPr/>
          </p:nvSpPr>
          <p:spPr>
            <a:xfrm>
              <a:off x="1542991" y="4280354"/>
              <a:ext cx="731995" cy="369332"/>
            </a:xfrm>
            <a:prstGeom prst="rect">
              <a:avLst/>
            </a:prstGeom>
            <a:noFill/>
          </p:spPr>
          <p:txBody>
            <a:bodyPr wrap="none" rtlCol="0">
              <a:spAutoFit/>
            </a:bodyPr>
            <a:lstStyle/>
            <a:p>
              <a:r>
                <a:rPr lang="en-US" b="1" dirty="0"/>
                <a:t>Train</a:t>
              </a:r>
              <a:r>
                <a:rPr lang="en-US" b="1" baseline="-25000" dirty="0"/>
                <a:t>E</a:t>
              </a:r>
            </a:p>
          </p:txBody>
        </p:sp>
        <p:sp>
          <p:nvSpPr>
            <p:cNvPr id="65" name="TextBox 64"/>
            <p:cNvSpPr txBox="1"/>
            <p:nvPr/>
          </p:nvSpPr>
          <p:spPr>
            <a:xfrm>
              <a:off x="2945149" y="3856651"/>
              <a:ext cx="2504788" cy="369332"/>
            </a:xfrm>
            <a:prstGeom prst="rect">
              <a:avLst/>
            </a:prstGeom>
            <a:noFill/>
          </p:spPr>
          <p:txBody>
            <a:bodyPr wrap="none" rtlCol="0">
              <a:spAutoFit/>
            </a:bodyPr>
            <a:lstStyle/>
            <a:p>
              <a:r>
                <a:rPr lang="en-US" dirty="0"/>
                <a:t>event({</a:t>
              </a:r>
              <a:r>
                <a:rPr lang="en-US" dirty="0" err="1"/>
                <a:t>arrive,leave</a:t>
              </a:r>
              <a:r>
                <a:rPr lang="en-US" dirty="0"/>
                <a:t>} out</a:t>
              </a:r>
              <a:r>
                <a:rPr lang="en-US" baseline="-25000" dirty="0"/>
                <a:t>E</a:t>
              </a:r>
            </a:p>
          </p:txBody>
        </p:sp>
      </p:grpSp>
      <p:grpSp>
        <p:nvGrpSpPr>
          <p:cNvPr id="3" name="Group 1"/>
          <p:cNvGrpSpPr/>
          <p:nvPr/>
        </p:nvGrpSpPr>
        <p:grpSpPr>
          <a:xfrm>
            <a:off x="5710165" y="1537125"/>
            <a:ext cx="2981330" cy="2324781"/>
            <a:chOff x="4410070" y="2269341"/>
            <a:chExt cx="2981330" cy="2324781"/>
          </a:xfrm>
        </p:grpSpPr>
        <p:sp>
          <p:nvSpPr>
            <p:cNvPr id="66" name="Rectangle 65"/>
            <p:cNvSpPr/>
            <p:nvPr/>
          </p:nvSpPr>
          <p:spPr>
            <a:xfrm>
              <a:off x="4410070" y="2269341"/>
              <a:ext cx="2981330" cy="232478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66"/>
            <p:cNvSpPr txBox="1"/>
            <p:nvPr/>
          </p:nvSpPr>
          <p:spPr>
            <a:xfrm>
              <a:off x="5235622" y="3168299"/>
              <a:ext cx="1254767" cy="400110"/>
            </a:xfrm>
            <a:prstGeom prst="rect">
              <a:avLst/>
            </a:prstGeom>
            <a:noFill/>
          </p:spPr>
          <p:txBody>
            <a:bodyPr wrap="none" rtlCol="0">
              <a:spAutoFit/>
            </a:bodyPr>
            <a:lstStyle/>
            <a:p>
              <a:r>
                <a:rPr lang="en-US" sz="2000" b="1" dirty="0"/>
                <a:t>Controller</a:t>
              </a:r>
            </a:p>
          </p:txBody>
        </p:sp>
      </p:grpSp>
      <p:grpSp>
        <p:nvGrpSpPr>
          <p:cNvPr id="4" name="Group 41"/>
          <p:cNvGrpSpPr/>
          <p:nvPr/>
        </p:nvGrpSpPr>
        <p:grpSpPr>
          <a:xfrm>
            <a:off x="985439" y="1454491"/>
            <a:ext cx="4724726" cy="1245024"/>
            <a:chOff x="985439" y="3834529"/>
            <a:chExt cx="4724726" cy="1245024"/>
          </a:xfrm>
        </p:grpSpPr>
        <p:sp>
          <p:nvSpPr>
            <p:cNvPr id="68" name="Rectangle 67"/>
            <p:cNvSpPr/>
            <p:nvPr/>
          </p:nvSpPr>
          <p:spPr>
            <a:xfrm>
              <a:off x="985439" y="3834529"/>
              <a:ext cx="1870633" cy="1132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Straight Arrow Connector 68"/>
            <p:cNvCxnSpPr/>
            <p:nvPr/>
          </p:nvCxnSpPr>
          <p:spPr>
            <a:xfrm flipV="1">
              <a:off x="2856071" y="4280354"/>
              <a:ext cx="2854094" cy="48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p:nvPr/>
          </p:nvCxnSpPr>
          <p:spPr>
            <a:xfrm flipH="1">
              <a:off x="2832043" y="4649686"/>
              <a:ext cx="2878122"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3079837" y="4710221"/>
              <a:ext cx="2173128" cy="369332"/>
            </a:xfrm>
            <a:prstGeom prst="rect">
              <a:avLst/>
            </a:prstGeom>
            <a:noFill/>
          </p:spPr>
          <p:txBody>
            <a:bodyPr wrap="square" rtlCol="0">
              <a:spAutoFit/>
            </a:bodyPr>
            <a:lstStyle/>
            <a:p>
              <a:r>
                <a:rPr lang="en-US" dirty="0"/>
                <a:t>{green, red} </a:t>
              </a:r>
              <a:r>
                <a:rPr lang="en-US" dirty="0" err="1"/>
                <a:t>signal</a:t>
              </a:r>
              <a:r>
                <a:rPr lang="en-US" baseline="-25000" dirty="0" err="1"/>
                <a:t>W</a:t>
              </a:r>
              <a:endParaRPr lang="en-US" baseline="-25000" dirty="0"/>
            </a:p>
          </p:txBody>
        </p:sp>
        <p:sp>
          <p:nvSpPr>
            <p:cNvPr id="72" name="TextBox 71"/>
            <p:cNvSpPr txBox="1"/>
            <p:nvPr/>
          </p:nvSpPr>
          <p:spPr>
            <a:xfrm>
              <a:off x="1542991" y="4280354"/>
              <a:ext cx="796115" cy="369332"/>
            </a:xfrm>
            <a:prstGeom prst="rect">
              <a:avLst/>
            </a:prstGeom>
            <a:noFill/>
          </p:spPr>
          <p:txBody>
            <a:bodyPr wrap="none" rtlCol="0">
              <a:spAutoFit/>
            </a:bodyPr>
            <a:lstStyle/>
            <a:p>
              <a:r>
                <a:rPr lang="en-US" b="1" dirty="0" err="1"/>
                <a:t>Train</a:t>
              </a:r>
              <a:r>
                <a:rPr lang="en-US" b="1" baseline="-25000" dirty="0" err="1"/>
                <a:t>W</a:t>
              </a:r>
              <a:endParaRPr lang="en-US" b="1" baseline="-25000" dirty="0"/>
            </a:p>
          </p:txBody>
        </p:sp>
        <p:sp>
          <p:nvSpPr>
            <p:cNvPr id="73" name="TextBox 72"/>
            <p:cNvSpPr txBox="1"/>
            <p:nvPr/>
          </p:nvSpPr>
          <p:spPr>
            <a:xfrm>
              <a:off x="2945149" y="3856651"/>
              <a:ext cx="2528834" cy="369332"/>
            </a:xfrm>
            <a:prstGeom prst="rect">
              <a:avLst/>
            </a:prstGeom>
            <a:noFill/>
          </p:spPr>
          <p:txBody>
            <a:bodyPr wrap="none" rtlCol="0">
              <a:spAutoFit/>
            </a:bodyPr>
            <a:lstStyle/>
            <a:p>
              <a:r>
                <a:rPr lang="en-US" dirty="0"/>
                <a:t>event({</a:t>
              </a:r>
              <a:r>
                <a:rPr lang="en-US" dirty="0" err="1"/>
                <a:t>arrive,leave</a:t>
              </a:r>
              <a:r>
                <a:rPr lang="en-US" dirty="0"/>
                <a:t>} out</a:t>
              </a:r>
              <a:r>
                <a:rPr lang="en-US" baseline="-25000" dirty="0"/>
                <a:t>W</a:t>
              </a:r>
            </a:p>
          </p:txBody>
        </p:sp>
      </p:grpSp>
      <p:sp>
        <p:nvSpPr>
          <p:cNvPr id="74"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Safety Monitors</a:t>
            </a:r>
          </a:p>
        </p:txBody>
      </p:sp>
      <p:sp>
        <p:nvSpPr>
          <p:cNvPr id="24" name="TextBox 23"/>
          <p:cNvSpPr txBox="1"/>
          <p:nvPr/>
        </p:nvSpPr>
        <p:spPr>
          <a:xfrm>
            <a:off x="6535717" y="5241287"/>
            <a:ext cx="1062214" cy="400110"/>
          </a:xfrm>
          <a:prstGeom prst="rect">
            <a:avLst/>
          </a:prstGeom>
          <a:noFill/>
        </p:spPr>
        <p:txBody>
          <a:bodyPr wrap="none" rtlCol="0">
            <a:spAutoFit/>
          </a:bodyPr>
          <a:lstStyle/>
          <a:p>
            <a:r>
              <a:rPr lang="en-US" sz="2000" b="1" dirty="0"/>
              <a:t>Monitor</a:t>
            </a:r>
          </a:p>
        </p:txBody>
      </p:sp>
      <p:grpSp>
        <p:nvGrpSpPr>
          <p:cNvPr id="5" name="Group 10"/>
          <p:cNvGrpSpPr/>
          <p:nvPr/>
        </p:nvGrpSpPr>
        <p:grpSpPr>
          <a:xfrm>
            <a:off x="2856073" y="1914694"/>
            <a:ext cx="3679644" cy="4203461"/>
            <a:chOff x="2856073" y="1914694"/>
            <a:chExt cx="3679644" cy="4203461"/>
          </a:xfrm>
        </p:grpSpPr>
        <p:sp>
          <p:nvSpPr>
            <p:cNvPr id="23" name="Rectangle 22"/>
            <p:cNvSpPr/>
            <p:nvPr/>
          </p:nvSpPr>
          <p:spPr>
            <a:xfrm>
              <a:off x="2856073" y="4800601"/>
              <a:ext cx="3679644" cy="13175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p:cNvCxnSpPr/>
            <p:nvPr/>
          </p:nvCxnSpPr>
          <p:spPr>
            <a:xfrm>
              <a:off x="3709212" y="3684508"/>
              <a:ext cx="0" cy="111609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038600" y="3302864"/>
              <a:ext cx="0" cy="149773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4495800" y="2281903"/>
              <a:ext cx="0" cy="251869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4876800" y="1914694"/>
              <a:ext cx="0" cy="288590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6" name="Group 17"/>
          <p:cNvGrpSpPr/>
          <p:nvPr/>
        </p:nvGrpSpPr>
        <p:grpSpPr>
          <a:xfrm>
            <a:off x="3276600" y="5020596"/>
            <a:ext cx="2695006" cy="943745"/>
            <a:chOff x="3276600" y="5020596"/>
            <a:chExt cx="2695006" cy="943745"/>
          </a:xfrm>
        </p:grpSpPr>
        <p:sp>
          <p:nvSpPr>
            <p:cNvPr id="36" name="Oval 35"/>
            <p:cNvSpPr/>
            <p:nvPr/>
          </p:nvSpPr>
          <p:spPr>
            <a:xfrm>
              <a:off x="3989696" y="5020596"/>
              <a:ext cx="304800" cy="28015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5445102" y="5101210"/>
              <a:ext cx="304800" cy="28015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3276600" y="5641397"/>
              <a:ext cx="304800" cy="28015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4843818" y="5544110"/>
              <a:ext cx="304800" cy="28015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241037" y="5642869"/>
              <a:ext cx="304800" cy="28015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5666806" y="5684187"/>
              <a:ext cx="304800" cy="28015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Arrow Connector 42"/>
            <p:cNvCxnSpPr>
              <a:endCxn id="36" idx="3"/>
            </p:cNvCxnSpPr>
            <p:nvPr/>
          </p:nvCxnSpPr>
          <p:spPr>
            <a:xfrm flipV="1">
              <a:off x="3607991" y="5259722"/>
              <a:ext cx="426342" cy="4915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endCxn id="37" idx="2"/>
            </p:cNvCxnSpPr>
            <p:nvPr/>
          </p:nvCxnSpPr>
          <p:spPr>
            <a:xfrm>
              <a:off x="4332666" y="5160674"/>
              <a:ext cx="1112436" cy="8061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endCxn id="40" idx="0"/>
            </p:cNvCxnSpPr>
            <p:nvPr/>
          </p:nvCxnSpPr>
          <p:spPr>
            <a:xfrm>
              <a:off x="4231457" y="5300751"/>
              <a:ext cx="161980" cy="34211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endCxn id="39" idx="7"/>
            </p:cNvCxnSpPr>
            <p:nvPr/>
          </p:nvCxnSpPr>
          <p:spPr>
            <a:xfrm flipH="1">
              <a:off x="5103981" y="5381365"/>
              <a:ext cx="441283" cy="20377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endCxn id="41" idx="0"/>
            </p:cNvCxnSpPr>
            <p:nvPr/>
          </p:nvCxnSpPr>
          <p:spPr>
            <a:xfrm>
              <a:off x="5710165" y="5346989"/>
              <a:ext cx="109041" cy="33719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51" name="Group 50"/>
          <p:cNvGrpSpPr/>
          <p:nvPr/>
        </p:nvGrpSpPr>
        <p:grpSpPr>
          <a:xfrm>
            <a:off x="0" y="6142038"/>
            <a:ext cx="9144000" cy="715962"/>
            <a:chOff x="0" y="6142038"/>
            <a:chExt cx="9144000" cy="715962"/>
          </a:xfrm>
        </p:grpSpPr>
        <p:pic>
          <p:nvPicPr>
            <p:cNvPr id="5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5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5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246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235814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a:solidFill>
                  <a:srgbClr val="C00000"/>
                </a:solidFill>
                <a:latin typeface="Comic Sans MS" pitchFamily="66" charset="0"/>
                <a:cs typeface="Times New Roman" pitchFamily="18" charset="0"/>
              </a:rPr>
              <a:t>Monitor to check “fairness” for railroad</a:t>
            </a:r>
          </a:p>
        </p:txBody>
      </p:sp>
      <p:sp>
        <p:nvSpPr>
          <p:cNvPr id="9" name="Rectangle 8"/>
          <p:cNvSpPr/>
          <p:nvPr/>
        </p:nvSpPr>
        <p:spPr>
          <a:xfrm>
            <a:off x="1788326" y="1447800"/>
            <a:ext cx="5298273" cy="3581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3"/>
          <p:cNvGrpSpPr/>
          <p:nvPr/>
        </p:nvGrpSpPr>
        <p:grpSpPr>
          <a:xfrm>
            <a:off x="849769" y="1905000"/>
            <a:ext cx="914400" cy="381000"/>
            <a:chOff x="1828800" y="1981200"/>
            <a:chExt cx="914400" cy="381000"/>
          </a:xfrm>
        </p:grpSpPr>
        <p:cxnSp>
          <p:nvCxnSpPr>
            <p:cNvPr id="11" name="Straight Arrow Connector 10"/>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828800" y="1981200"/>
              <a:ext cx="641522" cy="369332"/>
            </a:xfrm>
            <a:prstGeom prst="rect">
              <a:avLst/>
            </a:prstGeom>
            <a:noFill/>
          </p:spPr>
          <p:txBody>
            <a:bodyPr wrap="none" rtlCol="0">
              <a:spAutoFit/>
            </a:bodyPr>
            <a:lstStyle/>
            <a:p>
              <a:r>
                <a:rPr lang="en-US" dirty="0"/>
                <a:t>out</a:t>
              </a:r>
              <a:r>
                <a:rPr lang="en-US" baseline="-25000" dirty="0"/>
                <a:t>W</a:t>
              </a:r>
            </a:p>
          </p:txBody>
        </p:sp>
      </p:grpSp>
      <p:cxnSp>
        <p:nvCxnSpPr>
          <p:cNvPr id="28" name="Straight Arrow Connector 27"/>
          <p:cNvCxnSpPr/>
          <p:nvPr/>
        </p:nvCxnSpPr>
        <p:spPr>
          <a:xfrm>
            <a:off x="3124200" y="2759554"/>
            <a:ext cx="1828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68" idx="4"/>
            <a:endCxn id="71" idx="0"/>
          </p:cNvCxnSpPr>
          <p:nvPr/>
        </p:nvCxnSpPr>
        <p:spPr>
          <a:xfrm>
            <a:off x="5257800" y="3107323"/>
            <a:ext cx="0" cy="92109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 name="Group 41"/>
          <p:cNvGrpSpPr/>
          <p:nvPr/>
        </p:nvGrpSpPr>
        <p:grpSpPr>
          <a:xfrm>
            <a:off x="2570328" y="22860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2036928" y="2591551"/>
            <a:ext cx="1143000" cy="652046"/>
            <a:chOff x="2036928" y="2591551"/>
            <a:chExt cx="1143000" cy="652046"/>
          </a:xfrm>
        </p:grpSpPr>
        <p:grpSp>
          <p:nvGrpSpPr>
            <p:cNvPr id="6" name="Group 14"/>
            <p:cNvGrpSpPr/>
            <p:nvPr/>
          </p:nvGrpSpPr>
          <p:grpSpPr>
            <a:xfrm>
              <a:off x="2570328" y="2591551"/>
              <a:ext cx="609600" cy="652046"/>
              <a:chOff x="2057400" y="2819400"/>
              <a:chExt cx="838200" cy="762000"/>
            </a:xfrm>
          </p:grpSpPr>
          <p:sp>
            <p:nvSpPr>
              <p:cNvPr id="59" name="Oval 58"/>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2266950" y="3015733"/>
                <a:ext cx="304800" cy="369332"/>
              </a:xfrm>
              <a:prstGeom prst="rect">
                <a:avLst/>
              </a:prstGeom>
              <a:noFill/>
            </p:spPr>
            <p:txBody>
              <a:bodyPr wrap="square" rtlCol="0">
                <a:spAutoFit/>
              </a:bodyPr>
              <a:lstStyle/>
              <a:p>
                <a:r>
                  <a:rPr lang="en-US" dirty="0"/>
                  <a:t>0</a:t>
                </a:r>
              </a:p>
            </p:txBody>
          </p:sp>
        </p:grpSp>
        <p:cxnSp>
          <p:nvCxnSpPr>
            <p:cNvPr id="46" name="Straight Arrow Connector 45"/>
            <p:cNvCxnSpPr/>
            <p:nvPr/>
          </p:nvCxnSpPr>
          <p:spPr>
            <a:xfrm>
              <a:off x="2036928" y="2934634"/>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2551275" y="1888123"/>
            <a:ext cx="516488" cy="338554"/>
          </a:xfrm>
          <a:prstGeom prst="rect">
            <a:avLst/>
          </a:prstGeom>
          <a:noFill/>
        </p:spPr>
        <p:txBody>
          <a:bodyPr wrap="none" rtlCol="0">
            <a:spAutoFit/>
          </a:bodyPr>
          <a:lstStyle/>
          <a:p>
            <a:r>
              <a:rPr lang="en-US" sz="1600" dirty="0"/>
              <a:t>else</a:t>
            </a:r>
          </a:p>
        </p:txBody>
      </p:sp>
      <p:sp>
        <p:nvSpPr>
          <p:cNvPr id="48" name="TextBox 47"/>
          <p:cNvSpPr txBox="1"/>
          <p:nvPr/>
        </p:nvSpPr>
        <p:spPr>
          <a:xfrm>
            <a:off x="3474022" y="2368877"/>
            <a:ext cx="1307987" cy="338554"/>
          </a:xfrm>
          <a:prstGeom prst="rect">
            <a:avLst/>
          </a:prstGeom>
          <a:noFill/>
        </p:spPr>
        <p:txBody>
          <a:bodyPr wrap="none" rtlCol="0">
            <a:spAutoFit/>
          </a:bodyPr>
          <a:lstStyle/>
          <a:p>
            <a:r>
              <a:rPr lang="en-US" sz="1600" dirty="0"/>
              <a:t>out</a:t>
            </a:r>
            <a:r>
              <a:rPr lang="en-US" sz="1600" baseline="-25000" dirty="0"/>
              <a:t>W</a:t>
            </a:r>
            <a:r>
              <a:rPr lang="en-US" sz="1600" dirty="0"/>
              <a:t> ? arrive </a:t>
            </a:r>
          </a:p>
        </p:txBody>
      </p:sp>
      <p:sp>
        <p:nvSpPr>
          <p:cNvPr id="65" name="Content Placeholder 3"/>
          <p:cNvSpPr txBox="1">
            <a:spLocks/>
          </p:cNvSpPr>
          <p:nvPr/>
        </p:nvSpPr>
        <p:spPr>
          <a:xfrm>
            <a:off x="228600" y="5257800"/>
            <a:ext cx="8686800" cy="685800"/>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Error execution: </a:t>
            </a:r>
          </a:p>
          <a:p>
            <a:pPr marR="0" lvl="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As west train waits, east train is allowed on bridge twice</a:t>
            </a:r>
            <a:endParaRPr kumimoji="0" lang="en-US" sz="2000" b="0" i="0" u="none" strike="noStrike" kern="1200" cap="none" spc="0" normalizeH="0" baseline="0" noProof="0" dirty="0">
              <a:ln>
                <a:noFill/>
              </a:ln>
              <a:solidFill>
                <a:schemeClr val="tx1"/>
              </a:solidFill>
              <a:effectLst/>
              <a:uLnTx/>
              <a:uFillTx/>
              <a:latin typeface="Comic Sans MS" pitchFamily="66" charset="0"/>
              <a:ea typeface="+mn-ea"/>
              <a:cs typeface="+mn-cs"/>
            </a:endParaRPr>
          </a:p>
        </p:txBody>
      </p:sp>
      <p:grpSp>
        <p:nvGrpSpPr>
          <p:cNvPr id="7" name="Group 38"/>
          <p:cNvGrpSpPr/>
          <p:nvPr/>
        </p:nvGrpSpPr>
        <p:grpSpPr>
          <a:xfrm>
            <a:off x="873926" y="2707431"/>
            <a:ext cx="914400" cy="381000"/>
            <a:chOff x="1828800" y="1981200"/>
            <a:chExt cx="914400" cy="381000"/>
          </a:xfrm>
        </p:grpSpPr>
        <p:cxnSp>
          <p:nvCxnSpPr>
            <p:cNvPr id="40" name="Straight Arrow Connector 39"/>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1828800" y="1981200"/>
              <a:ext cx="580608" cy="369332"/>
            </a:xfrm>
            <a:prstGeom prst="rect">
              <a:avLst/>
            </a:prstGeom>
            <a:noFill/>
          </p:spPr>
          <p:txBody>
            <a:bodyPr wrap="none" rtlCol="0">
              <a:spAutoFit/>
            </a:bodyPr>
            <a:lstStyle/>
            <a:p>
              <a:r>
                <a:rPr lang="en-US" dirty="0"/>
                <a:t>out</a:t>
              </a:r>
              <a:r>
                <a:rPr lang="en-US" baseline="-25000" dirty="0"/>
                <a:t>E</a:t>
              </a:r>
            </a:p>
          </p:txBody>
        </p:sp>
      </p:grpSp>
      <p:grpSp>
        <p:nvGrpSpPr>
          <p:cNvPr id="8" name="Group 44"/>
          <p:cNvGrpSpPr/>
          <p:nvPr/>
        </p:nvGrpSpPr>
        <p:grpSpPr>
          <a:xfrm>
            <a:off x="878006" y="3619500"/>
            <a:ext cx="914400" cy="381000"/>
            <a:chOff x="1828800" y="1981200"/>
            <a:chExt cx="914400" cy="381000"/>
          </a:xfrm>
        </p:grpSpPr>
        <p:cxnSp>
          <p:nvCxnSpPr>
            <p:cNvPr id="61" name="Straight Arrow Connector 60"/>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2" name="TextBox 61"/>
            <p:cNvSpPr txBox="1"/>
            <p:nvPr/>
          </p:nvSpPr>
          <p:spPr>
            <a:xfrm>
              <a:off x="1828800" y="1981200"/>
              <a:ext cx="857927" cy="369332"/>
            </a:xfrm>
            <a:prstGeom prst="rect">
              <a:avLst/>
            </a:prstGeom>
            <a:noFill/>
          </p:spPr>
          <p:txBody>
            <a:bodyPr wrap="none" rtlCol="0">
              <a:spAutoFit/>
            </a:bodyPr>
            <a:lstStyle/>
            <a:p>
              <a:r>
                <a:rPr lang="en-US" dirty="0" err="1"/>
                <a:t>signal</a:t>
              </a:r>
              <a:r>
                <a:rPr lang="en-US" baseline="-25000" dirty="0" err="1"/>
                <a:t>W</a:t>
              </a:r>
              <a:endParaRPr lang="en-US" baseline="-25000" dirty="0"/>
            </a:p>
          </p:txBody>
        </p:sp>
      </p:grpSp>
      <p:grpSp>
        <p:nvGrpSpPr>
          <p:cNvPr id="10" name="Group 62"/>
          <p:cNvGrpSpPr/>
          <p:nvPr/>
        </p:nvGrpSpPr>
        <p:grpSpPr>
          <a:xfrm>
            <a:off x="878006" y="4495800"/>
            <a:ext cx="914400" cy="381000"/>
            <a:chOff x="1828800" y="1981200"/>
            <a:chExt cx="914400" cy="381000"/>
          </a:xfrm>
        </p:grpSpPr>
        <p:cxnSp>
          <p:nvCxnSpPr>
            <p:cNvPr id="66" name="Straight Arrow Connector 65"/>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1828800" y="1981200"/>
              <a:ext cx="797013" cy="369332"/>
            </a:xfrm>
            <a:prstGeom prst="rect">
              <a:avLst/>
            </a:prstGeom>
            <a:noFill/>
          </p:spPr>
          <p:txBody>
            <a:bodyPr wrap="none" rtlCol="0">
              <a:spAutoFit/>
            </a:bodyPr>
            <a:lstStyle/>
            <a:p>
              <a:r>
                <a:rPr lang="en-US" dirty="0"/>
                <a:t>signal</a:t>
              </a:r>
              <a:r>
                <a:rPr lang="en-US" baseline="-25000" dirty="0"/>
                <a:t>E</a:t>
              </a:r>
            </a:p>
          </p:txBody>
        </p:sp>
      </p:grpSp>
      <p:sp>
        <p:nvSpPr>
          <p:cNvPr id="68" name="Oval 67"/>
          <p:cNvSpPr/>
          <p:nvPr/>
        </p:nvSpPr>
        <p:spPr>
          <a:xfrm>
            <a:off x="4953000" y="2455277"/>
            <a:ext cx="609600" cy="65204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p:cNvSpPr txBox="1"/>
          <p:nvPr/>
        </p:nvSpPr>
        <p:spPr>
          <a:xfrm>
            <a:off x="5124628" y="2623280"/>
            <a:ext cx="221673" cy="369332"/>
          </a:xfrm>
          <a:prstGeom prst="rect">
            <a:avLst/>
          </a:prstGeom>
          <a:noFill/>
        </p:spPr>
        <p:txBody>
          <a:bodyPr wrap="square" rtlCol="0">
            <a:spAutoFit/>
          </a:bodyPr>
          <a:lstStyle/>
          <a:p>
            <a:r>
              <a:rPr lang="en-US" dirty="0"/>
              <a:t>1</a:t>
            </a:r>
          </a:p>
        </p:txBody>
      </p:sp>
      <p:sp>
        <p:nvSpPr>
          <p:cNvPr id="70" name="TextBox 69"/>
          <p:cNvSpPr txBox="1"/>
          <p:nvPr/>
        </p:nvSpPr>
        <p:spPr>
          <a:xfrm>
            <a:off x="3269748" y="3069223"/>
            <a:ext cx="1642309" cy="338554"/>
          </a:xfrm>
          <a:prstGeom prst="rect">
            <a:avLst/>
          </a:prstGeom>
          <a:noFill/>
        </p:spPr>
        <p:txBody>
          <a:bodyPr wrap="none" rtlCol="0">
            <a:spAutoFit/>
          </a:bodyPr>
          <a:lstStyle/>
          <a:p>
            <a:r>
              <a:rPr lang="en-US" sz="1600" dirty="0" err="1"/>
              <a:t>signal</a:t>
            </a:r>
            <a:r>
              <a:rPr lang="en-US" sz="1600" baseline="-25000" dirty="0" err="1"/>
              <a:t>W</a:t>
            </a:r>
            <a:r>
              <a:rPr lang="en-US" sz="1600" dirty="0"/>
              <a:t> = green ? </a:t>
            </a:r>
          </a:p>
        </p:txBody>
      </p:sp>
      <p:sp>
        <p:nvSpPr>
          <p:cNvPr id="71" name="Oval 70"/>
          <p:cNvSpPr/>
          <p:nvPr/>
        </p:nvSpPr>
        <p:spPr>
          <a:xfrm>
            <a:off x="4953000" y="4028420"/>
            <a:ext cx="609600" cy="65204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71"/>
          <p:cNvSpPr txBox="1"/>
          <p:nvPr/>
        </p:nvSpPr>
        <p:spPr>
          <a:xfrm>
            <a:off x="5153262" y="4180683"/>
            <a:ext cx="221673" cy="369332"/>
          </a:xfrm>
          <a:prstGeom prst="rect">
            <a:avLst/>
          </a:prstGeom>
          <a:noFill/>
        </p:spPr>
        <p:txBody>
          <a:bodyPr wrap="square" rtlCol="0">
            <a:spAutoFit/>
          </a:bodyPr>
          <a:lstStyle/>
          <a:p>
            <a:r>
              <a:rPr lang="en-US" dirty="0"/>
              <a:t>2</a:t>
            </a:r>
          </a:p>
        </p:txBody>
      </p:sp>
      <p:cxnSp>
        <p:nvCxnSpPr>
          <p:cNvPr id="73" name="Straight Arrow Connector 72"/>
          <p:cNvCxnSpPr/>
          <p:nvPr/>
        </p:nvCxnSpPr>
        <p:spPr>
          <a:xfrm>
            <a:off x="3179928" y="2992612"/>
            <a:ext cx="1828800"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sp>
        <p:nvSpPr>
          <p:cNvPr id="74" name="TextBox 73"/>
          <p:cNvSpPr txBox="1"/>
          <p:nvPr/>
        </p:nvSpPr>
        <p:spPr>
          <a:xfrm>
            <a:off x="5346301" y="3415226"/>
            <a:ext cx="1208408" cy="338554"/>
          </a:xfrm>
          <a:prstGeom prst="rect">
            <a:avLst/>
          </a:prstGeom>
          <a:noFill/>
        </p:spPr>
        <p:txBody>
          <a:bodyPr wrap="none" rtlCol="0">
            <a:spAutoFit/>
          </a:bodyPr>
          <a:lstStyle/>
          <a:p>
            <a:r>
              <a:rPr lang="en-US" sz="1600" dirty="0"/>
              <a:t>out</a:t>
            </a:r>
            <a:r>
              <a:rPr lang="en-US" sz="1600" baseline="-25000" dirty="0"/>
              <a:t>E</a:t>
            </a:r>
            <a:r>
              <a:rPr lang="en-US" sz="1600" dirty="0"/>
              <a:t> ? leave </a:t>
            </a:r>
          </a:p>
        </p:txBody>
      </p:sp>
      <p:grpSp>
        <p:nvGrpSpPr>
          <p:cNvPr id="13" name="Group 41"/>
          <p:cNvGrpSpPr/>
          <p:nvPr/>
        </p:nvGrpSpPr>
        <p:grpSpPr>
          <a:xfrm>
            <a:off x="5020487" y="2182947"/>
            <a:ext cx="533400" cy="304800"/>
            <a:chOff x="1676400" y="2209800"/>
            <a:chExt cx="533400" cy="304800"/>
          </a:xfrm>
        </p:grpSpPr>
        <p:cxnSp>
          <p:nvCxnSpPr>
            <p:cNvPr id="76" name="Straight Connector 7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79" name="TextBox 78"/>
          <p:cNvSpPr txBox="1"/>
          <p:nvPr/>
        </p:nvSpPr>
        <p:spPr>
          <a:xfrm>
            <a:off x="5001434" y="1785070"/>
            <a:ext cx="516488" cy="338554"/>
          </a:xfrm>
          <a:prstGeom prst="rect">
            <a:avLst/>
          </a:prstGeom>
          <a:noFill/>
        </p:spPr>
        <p:txBody>
          <a:bodyPr wrap="none" rtlCol="0">
            <a:spAutoFit/>
          </a:bodyPr>
          <a:lstStyle/>
          <a:p>
            <a:r>
              <a:rPr lang="en-US" sz="1600" dirty="0"/>
              <a:t>else</a:t>
            </a:r>
          </a:p>
        </p:txBody>
      </p:sp>
      <p:sp>
        <p:nvSpPr>
          <p:cNvPr id="80" name="TextBox 79"/>
          <p:cNvSpPr txBox="1"/>
          <p:nvPr/>
        </p:nvSpPr>
        <p:spPr>
          <a:xfrm>
            <a:off x="2317275" y="3661946"/>
            <a:ext cx="1642309" cy="338554"/>
          </a:xfrm>
          <a:prstGeom prst="rect">
            <a:avLst/>
          </a:prstGeom>
          <a:noFill/>
        </p:spPr>
        <p:txBody>
          <a:bodyPr wrap="none" rtlCol="0">
            <a:spAutoFit/>
          </a:bodyPr>
          <a:lstStyle/>
          <a:p>
            <a:r>
              <a:rPr lang="en-US" sz="1600" dirty="0" err="1"/>
              <a:t>signal</a:t>
            </a:r>
            <a:r>
              <a:rPr lang="en-US" sz="1600" baseline="-25000" dirty="0" err="1"/>
              <a:t>W</a:t>
            </a:r>
            <a:r>
              <a:rPr lang="en-US" sz="1600" dirty="0"/>
              <a:t> = green ? </a:t>
            </a:r>
          </a:p>
        </p:txBody>
      </p:sp>
      <p:cxnSp>
        <p:nvCxnSpPr>
          <p:cNvPr id="81" name="Straight Arrow Connector 80"/>
          <p:cNvCxnSpPr/>
          <p:nvPr/>
        </p:nvCxnSpPr>
        <p:spPr>
          <a:xfrm>
            <a:off x="3131728" y="3160930"/>
            <a:ext cx="1865771" cy="1286471"/>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a:endCxn id="83" idx="6"/>
          </p:cNvCxnSpPr>
          <p:nvPr/>
        </p:nvCxnSpPr>
        <p:spPr>
          <a:xfrm flipH="1" flipV="1">
            <a:off x="3173528" y="4489766"/>
            <a:ext cx="1779472" cy="603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83" name="Oval 82"/>
          <p:cNvSpPr/>
          <p:nvPr/>
        </p:nvSpPr>
        <p:spPr>
          <a:xfrm>
            <a:off x="2563928" y="4163743"/>
            <a:ext cx="609600" cy="65204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84" name="TextBox 83"/>
          <p:cNvSpPr txBox="1"/>
          <p:nvPr/>
        </p:nvSpPr>
        <p:spPr>
          <a:xfrm>
            <a:off x="2751537" y="4273641"/>
            <a:ext cx="221673" cy="369332"/>
          </a:xfrm>
          <a:prstGeom prst="rect">
            <a:avLst/>
          </a:prstGeom>
          <a:noFill/>
          <a:ln>
            <a:noFill/>
          </a:ln>
        </p:spPr>
        <p:txBody>
          <a:bodyPr wrap="square" rtlCol="0">
            <a:spAutoFit/>
          </a:bodyPr>
          <a:lstStyle/>
          <a:p>
            <a:r>
              <a:rPr lang="en-US" dirty="0">
                <a:solidFill>
                  <a:srgbClr val="FF0000"/>
                </a:solidFill>
              </a:rPr>
              <a:t>3</a:t>
            </a:r>
          </a:p>
        </p:txBody>
      </p:sp>
      <p:sp>
        <p:nvSpPr>
          <p:cNvPr id="85" name="TextBox 84"/>
          <p:cNvSpPr txBox="1"/>
          <p:nvPr/>
        </p:nvSpPr>
        <p:spPr>
          <a:xfrm>
            <a:off x="3355380" y="4561981"/>
            <a:ext cx="1208408" cy="338554"/>
          </a:xfrm>
          <a:prstGeom prst="rect">
            <a:avLst/>
          </a:prstGeom>
          <a:noFill/>
        </p:spPr>
        <p:txBody>
          <a:bodyPr wrap="none" rtlCol="0">
            <a:spAutoFit/>
          </a:bodyPr>
          <a:lstStyle/>
          <a:p>
            <a:r>
              <a:rPr lang="en-US" sz="1600" dirty="0"/>
              <a:t>out</a:t>
            </a:r>
            <a:r>
              <a:rPr lang="en-US" sz="1600" baseline="-25000" dirty="0"/>
              <a:t>E</a:t>
            </a:r>
            <a:r>
              <a:rPr lang="en-US" sz="1600" dirty="0"/>
              <a:t> ? leave </a:t>
            </a:r>
          </a:p>
        </p:txBody>
      </p:sp>
      <p:grpSp>
        <p:nvGrpSpPr>
          <p:cNvPr id="14" name="Group 41"/>
          <p:cNvGrpSpPr/>
          <p:nvPr/>
        </p:nvGrpSpPr>
        <p:grpSpPr>
          <a:xfrm rot="5400000">
            <a:off x="5448300" y="4261366"/>
            <a:ext cx="533400" cy="304800"/>
            <a:chOff x="1676400" y="2209800"/>
            <a:chExt cx="533400" cy="304800"/>
          </a:xfrm>
        </p:grpSpPr>
        <p:cxnSp>
          <p:nvCxnSpPr>
            <p:cNvPr id="87" name="Straight Connector 86"/>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90" name="TextBox 89"/>
          <p:cNvSpPr txBox="1"/>
          <p:nvPr/>
        </p:nvSpPr>
        <p:spPr>
          <a:xfrm>
            <a:off x="5950505" y="4196072"/>
            <a:ext cx="516488" cy="338554"/>
          </a:xfrm>
          <a:prstGeom prst="rect">
            <a:avLst/>
          </a:prstGeom>
          <a:noFill/>
        </p:spPr>
        <p:txBody>
          <a:bodyPr wrap="none" rtlCol="0">
            <a:spAutoFit/>
          </a:bodyPr>
          <a:lstStyle/>
          <a:p>
            <a:r>
              <a:rPr lang="en-US" sz="1600" dirty="0"/>
              <a:t>else</a:t>
            </a:r>
          </a:p>
        </p:txBody>
      </p:sp>
      <p:grpSp>
        <p:nvGrpSpPr>
          <p:cNvPr id="57" name="Group 56"/>
          <p:cNvGrpSpPr/>
          <p:nvPr/>
        </p:nvGrpSpPr>
        <p:grpSpPr>
          <a:xfrm>
            <a:off x="0" y="6142038"/>
            <a:ext cx="9144000" cy="715962"/>
            <a:chOff x="0" y="6142038"/>
            <a:chExt cx="9144000" cy="715962"/>
          </a:xfrm>
        </p:grpSpPr>
        <p:pic>
          <p:nvPicPr>
            <p:cNvPr id="7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86"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9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349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908526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4"/>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1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7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8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8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2"/>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8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85"/>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14"/>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7" grpId="0"/>
      <p:bldP spid="48" grpId="0"/>
      <p:bldP spid="68" grpId="0" animBg="1"/>
      <p:bldP spid="69" grpId="0"/>
      <p:bldP spid="70" grpId="0"/>
      <p:bldP spid="71" grpId="0" animBg="1"/>
      <p:bldP spid="72" grpId="0"/>
      <p:bldP spid="74" grpId="0"/>
      <p:bldP spid="79" grpId="0"/>
      <p:bldP spid="80" grpId="0"/>
      <p:bldP spid="83" grpId="0" animBg="1"/>
      <p:bldP spid="84" grpId="0"/>
      <p:bldP spid="85" grpId="0"/>
      <p:bldP spid="90"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Safety Monitor</a:t>
            </a:r>
          </a:p>
        </p:txBody>
      </p:sp>
      <p:sp>
        <p:nvSpPr>
          <p:cNvPr id="42" name="Content Placeholder 3"/>
          <p:cNvSpPr txBox="1">
            <a:spLocks/>
          </p:cNvSpPr>
          <p:nvPr/>
        </p:nvSpPr>
        <p:spPr>
          <a:xfrm>
            <a:off x="191069" y="1524000"/>
            <a:ext cx="8761862" cy="43689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Monitor M for a system  observes its inputs/outputs, and enters an error state if undesirable behavior is detected</a:t>
            </a:r>
          </a:p>
          <a:p>
            <a:pPr marL="457200" indent="-457200">
              <a:spcBef>
                <a:spcPct val="20000"/>
              </a:spcBef>
              <a:buFont typeface="Wingdings" pitchFamily="2" charset="2"/>
              <a:buChar char="q"/>
              <a:defRPr/>
            </a:pPr>
            <a:r>
              <a:rPr lang="en-US" sz="2000" dirty="0">
                <a:latin typeface="Comic Sans MS" pitchFamily="66" charset="0"/>
              </a:rPr>
              <a:t>Monitor M  is specified as extended state machine</a:t>
            </a:r>
          </a:p>
          <a:p>
            <a:pPr marL="914400" lvl="1" indent="-457200">
              <a:spcBef>
                <a:spcPct val="20000"/>
              </a:spcBef>
              <a:buFont typeface="+mj-lt"/>
              <a:buAutoNum type="arabicPeriod"/>
              <a:defRPr/>
            </a:pPr>
            <a:r>
              <a:rPr lang="en-US" sz="2000" dirty="0">
                <a:latin typeface="Comic Sans MS" pitchFamily="66" charset="0"/>
              </a:rPr>
              <a:t>The set of input variables of M = input/output variables of system being monitored</a:t>
            </a:r>
          </a:p>
          <a:p>
            <a:pPr marL="914400" lvl="1" indent="-457200">
              <a:spcBef>
                <a:spcPct val="20000"/>
              </a:spcBef>
              <a:buFont typeface="+mj-lt"/>
              <a:buAutoNum type="arabicPeriod"/>
              <a:defRPr/>
            </a:pPr>
            <a:r>
              <a:rPr lang="en-US" sz="2000" dirty="0">
                <a:latin typeface="Comic Sans MS" pitchFamily="66" charset="0"/>
              </a:rPr>
              <a:t>An output of M cannot be an input to system (Monitor does not influence what the system does)</a:t>
            </a:r>
          </a:p>
          <a:p>
            <a:pPr marL="914400" lvl="1" indent="-457200">
              <a:spcBef>
                <a:spcPct val="20000"/>
              </a:spcBef>
              <a:buFont typeface="+mj-lt"/>
              <a:buAutoNum type="arabicPeriod"/>
              <a:defRPr/>
            </a:pPr>
            <a:r>
              <a:rPr lang="en-US" sz="2000" dirty="0">
                <a:latin typeface="Comic Sans MS" pitchFamily="66" charset="0"/>
              </a:rPr>
              <a:t>A subset F of modes of state-machine declared as accepting</a:t>
            </a:r>
          </a:p>
          <a:p>
            <a:pPr marL="457200" indent="-457200">
              <a:spcBef>
                <a:spcPct val="20000"/>
              </a:spcBef>
              <a:buFont typeface="Wingdings" pitchFamily="2" charset="2"/>
              <a:buChar char="q"/>
              <a:defRPr/>
            </a:pPr>
            <a:r>
              <a:rPr lang="en-US" sz="2000" dirty="0">
                <a:latin typeface="Comic Sans MS" pitchFamily="66" charset="0"/>
              </a:rPr>
              <a:t>Undesirable behavior: An execution that leads monitor state to F</a:t>
            </a:r>
          </a:p>
          <a:p>
            <a:pPr marL="457200" indent="-457200">
              <a:spcBef>
                <a:spcPct val="20000"/>
              </a:spcBef>
              <a:buFont typeface="Wingdings" pitchFamily="2" charset="2"/>
              <a:buChar char="q"/>
              <a:defRPr/>
            </a:pPr>
            <a:r>
              <a:rPr lang="en-US" sz="2000" dirty="0">
                <a:latin typeface="Comic Sans MS" pitchFamily="66" charset="0"/>
              </a:rPr>
              <a:t>Safety verification: Check whether (</a:t>
            </a:r>
            <a:r>
              <a:rPr lang="en-US" sz="2000" dirty="0" err="1">
                <a:latin typeface="Comic Sans MS" pitchFamily="66" charset="0"/>
              </a:rPr>
              <a:t>monitor.mode</a:t>
            </a:r>
            <a:r>
              <a:rPr lang="en-US" sz="2000" dirty="0">
                <a:latin typeface="Comic Sans MS" pitchFamily="66" charset="0"/>
              </a:rPr>
              <a:t> not in F) is an invariant of System C || M</a:t>
            </a:r>
          </a:p>
          <a:p>
            <a:pPr>
              <a:spcBef>
                <a:spcPct val="20000"/>
              </a:spcBef>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451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Definition of Transition System</a:t>
            </a:r>
          </a:p>
        </p:txBody>
      </p:sp>
      <p:sp>
        <p:nvSpPr>
          <p:cNvPr id="42" name="Content Placeholder 3"/>
          <p:cNvSpPr txBox="1">
            <a:spLocks/>
          </p:cNvSpPr>
          <p:nvPr/>
        </p:nvSpPr>
        <p:spPr>
          <a:xfrm>
            <a:off x="152400" y="1447800"/>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Syntax: a transition system T has</a:t>
            </a:r>
          </a:p>
          <a:p>
            <a:pPr marL="914400" lvl="1" indent="-457200">
              <a:spcBef>
                <a:spcPct val="20000"/>
              </a:spcBef>
              <a:buFont typeface="+mj-lt"/>
              <a:buAutoNum type="arabicPeriod"/>
              <a:defRPr/>
            </a:pPr>
            <a:r>
              <a:rPr lang="en-US" sz="2000" dirty="0">
                <a:latin typeface="Comic Sans MS" pitchFamily="66" charset="0"/>
              </a:rPr>
              <a:t>a set S of (typed) state variables</a:t>
            </a:r>
          </a:p>
          <a:p>
            <a:pPr marL="914400" lvl="1" indent="-457200">
              <a:spcBef>
                <a:spcPct val="20000"/>
              </a:spcBef>
              <a:buFont typeface="+mj-lt"/>
              <a:buAutoNum type="arabicPeriod"/>
              <a:defRPr/>
            </a:pPr>
            <a:r>
              <a:rPr lang="en-US" sz="2000" dirty="0">
                <a:latin typeface="Comic Sans MS" pitchFamily="66" charset="0"/>
              </a:rPr>
              <a:t>Initialization Init for state variables</a:t>
            </a:r>
          </a:p>
          <a:p>
            <a:pPr marL="914400" lvl="1" indent="-457200">
              <a:spcBef>
                <a:spcPct val="20000"/>
              </a:spcBef>
              <a:buFont typeface="+mj-lt"/>
              <a:buAutoNum type="arabicPeriod"/>
              <a:defRPr/>
            </a:pPr>
            <a:r>
              <a:rPr lang="en-US" sz="2000" dirty="0">
                <a:latin typeface="Comic Sans MS" pitchFamily="66" charset="0"/>
              </a:rPr>
              <a:t>Transition description Trans given by code to update state </a:t>
            </a:r>
            <a:r>
              <a:rPr lang="en-US" sz="2000" dirty="0" err="1">
                <a:latin typeface="Comic Sans MS" pitchFamily="66" charset="0"/>
              </a:rPr>
              <a:t>vars</a:t>
            </a: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Semantics: </a:t>
            </a:r>
          </a:p>
          <a:p>
            <a:pPr marL="914400" lvl="1" indent="-457200">
              <a:spcBef>
                <a:spcPct val="20000"/>
              </a:spcBef>
              <a:buFont typeface="+mj-lt"/>
              <a:buAutoNum type="arabicPeriod"/>
              <a:defRPr/>
            </a:pPr>
            <a:r>
              <a:rPr lang="en-US" sz="2000" dirty="0">
                <a:latin typeface="Comic Sans MS" pitchFamily="66" charset="0"/>
              </a:rPr>
              <a:t>Set Q</a:t>
            </a:r>
            <a:r>
              <a:rPr lang="en-US" sz="2000" baseline="-25000" dirty="0">
                <a:latin typeface="Comic Sans MS" pitchFamily="66" charset="0"/>
              </a:rPr>
              <a:t>S</a:t>
            </a:r>
            <a:r>
              <a:rPr lang="en-US" sz="2000" dirty="0">
                <a:latin typeface="Comic Sans MS" pitchFamily="66" charset="0"/>
              </a:rPr>
              <a:t> of states</a:t>
            </a:r>
          </a:p>
          <a:p>
            <a:pPr marL="914400" lvl="1" indent="-457200">
              <a:spcBef>
                <a:spcPct val="20000"/>
              </a:spcBef>
              <a:buFont typeface="+mj-lt"/>
              <a:buAutoNum type="arabicPeriod"/>
              <a:defRPr/>
            </a:pPr>
            <a:r>
              <a:rPr lang="en-US" sz="2000" dirty="0">
                <a:latin typeface="Comic Sans MS" pitchFamily="66" charset="0"/>
              </a:rPr>
              <a:t>Set [Init] of initial states (this is a subset of Q</a:t>
            </a:r>
            <a:r>
              <a:rPr lang="en-US" sz="2000" baseline="-25000" dirty="0">
                <a:latin typeface="Comic Sans MS" pitchFamily="66" charset="0"/>
              </a:rPr>
              <a:t>S</a:t>
            </a:r>
            <a:r>
              <a:rPr lang="en-US" sz="2000" dirty="0">
                <a:latin typeface="Comic Sans MS" pitchFamily="66" charset="0"/>
              </a:rPr>
              <a:t>)</a:t>
            </a:r>
          </a:p>
          <a:p>
            <a:pPr marL="914400" lvl="1" indent="-457200">
              <a:spcBef>
                <a:spcPct val="20000"/>
              </a:spcBef>
              <a:buFont typeface="+mj-lt"/>
              <a:buAutoNum type="arabicPeriod"/>
              <a:defRPr/>
            </a:pPr>
            <a:r>
              <a:rPr lang="en-US" sz="2000" dirty="0">
                <a:latin typeface="Comic Sans MS" pitchFamily="66" charset="0"/>
              </a:rPr>
              <a:t>Set [Trans] of transitions, subset of Q</a:t>
            </a:r>
            <a:r>
              <a:rPr lang="en-US" sz="2000" baseline="-25000" dirty="0">
                <a:latin typeface="Comic Sans MS" pitchFamily="66" charset="0"/>
              </a:rPr>
              <a:t>S</a:t>
            </a:r>
            <a:r>
              <a:rPr lang="en-US" sz="2000" dirty="0">
                <a:latin typeface="Comic Sans MS" pitchFamily="66" charset="0"/>
              </a:rPr>
              <a:t> x Q</a:t>
            </a:r>
            <a:r>
              <a:rPr lang="en-US" sz="2000" baseline="-25000" dirty="0">
                <a:latin typeface="Comic Sans MS" pitchFamily="66" charset="0"/>
              </a:rPr>
              <a:t>S</a:t>
            </a:r>
          </a:p>
          <a:p>
            <a:pPr marL="457200" indent="-457200">
              <a:spcBef>
                <a:spcPct val="20000"/>
              </a:spcBef>
              <a:buFont typeface="Wingdings" pitchFamily="2" charset="2"/>
              <a:buChar char="q"/>
              <a:defRPr/>
            </a:pPr>
            <a:r>
              <a:rPr lang="en-US" sz="2000" dirty="0">
                <a:latin typeface="Comic Sans MS" pitchFamily="66" charset="0"/>
              </a:rPr>
              <a:t>Synchronous reactive components, programs, and more generally systems, all have an underlying transition system</a:t>
            </a:r>
          </a:p>
          <a:p>
            <a:pPr marL="914400" lvl="1" indent="-457200">
              <a:spcBef>
                <a:spcPct val="20000"/>
              </a:spcBef>
              <a:buFont typeface="Wingdings" pitchFamily="2" charset="2"/>
              <a:buChar char="q"/>
              <a:defRPr/>
            </a:pPr>
            <a:endParaRPr lang="en-US" sz="2000" dirty="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12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Leader Election</a:t>
            </a:r>
          </a:p>
        </p:txBody>
      </p:sp>
      <p:sp>
        <p:nvSpPr>
          <p:cNvPr id="42" name="Content Placeholder 3"/>
          <p:cNvSpPr txBox="1">
            <a:spLocks/>
          </p:cNvSpPr>
          <p:nvPr/>
        </p:nvSpPr>
        <p:spPr>
          <a:xfrm>
            <a:off x="76200" y="1524000"/>
            <a:ext cx="8761862" cy="43689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Suppose we want to check that at most one of the nodes declares itself to be the leader</a:t>
            </a:r>
          </a:p>
          <a:p>
            <a:pPr marL="457200" indent="-457200">
              <a:spcBef>
                <a:spcPct val="20000"/>
              </a:spcBef>
              <a:buFont typeface="Wingdings" pitchFamily="2" charset="2"/>
              <a:buChar char="q"/>
              <a:defRPr/>
            </a:pPr>
            <a:r>
              <a:rPr lang="en-US" sz="2000" dirty="0">
                <a:latin typeface="Comic Sans MS" pitchFamily="66" charset="0"/>
              </a:rPr>
              <a:t>Exercise: Design a monitor M</a:t>
            </a:r>
          </a:p>
          <a:p>
            <a:pPr marL="914400" lvl="1" indent="-457200">
              <a:spcBef>
                <a:spcPct val="20000"/>
              </a:spcBef>
              <a:buFont typeface="Wingdings" panose="05000000000000000000" pitchFamily="2" charset="2"/>
              <a:buChar char="§"/>
              <a:defRPr/>
            </a:pPr>
            <a:r>
              <a:rPr lang="en-US" sz="2000" dirty="0">
                <a:latin typeface="Comic Sans MS" pitchFamily="66" charset="0"/>
              </a:rPr>
              <a:t>Input variables: {undecided, leader, follower} </a:t>
            </a:r>
            <a:r>
              <a:rPr lang="en-US" sz="2000" dirty="0" err="1">
                <a:latin typeface="Comic Sans MS" pitchFamily="66" charset="0"/>
              </a:rPr>
              <a:t>status</a:t>
            </a:r>
            <a:r>
              <a:rPr lang="en-US" sz="2000" baseline="-25000" dirty="0" err="1">
                <a:latin typeface="Comic Sans MS" pitchFamily="66" charset="0"/>
              </a:rPr>
              <a:t>n</a:t>
            </a:r>
            <a:r>
              <a:rPr lang="en-US" sz="2000" dirty="0">
                <a:latin typeface="Comic Sans MS" pitchFamily="66" charset="0"/>
              </a:rPr>
              <a:t>, for each node n</a:t>
            </a:r>
          </a:p>
          <a:p>
            <a:pPr marL="914400" lvl="1" indent="-457200">
              <a:spcBef>
                <a:spcPct val="20000"/>
              </a:spcBef>
              <a:buFont typeface="Wingdings" panose="05000000000000000000" pitchFamily="2" charset="2"/>
              <a:buChar char="§"/>
              <a:defRPr/>
            </a:pPr>
            <a:r>
              <a:rPr lang="en-US" sz="2000" dirty="0">
                <a:latin typeface="Comic Sans MS" pitchFamily="66" charset="0"/>
              </a:rPr>
              <a:t>M should enter error state if and only if there exists a round in which status</a:t>
            </a:r>
            <a:r>
              <a:rPr lang="en-US" sz="2000" baseline="-25000" dirty="0">
                <a:latin typeface="Comic Sans MS" pitchFamily="66" charset="0"/>
              </a:rPr>
              <a:t>m </a:t>
            </a:r>
            <a:r>
              <a:rPr lang="en-US" sz="2000" dirty="0">
                <a:latin typeface="Comic Sans MS" pitchFamily="66" charset="0"/>
              </a:rPr>
              <a:t>=leader and there also exists a round in which </a:t>
            </a:r>
            <a:r>
              <a:rPr lang="en-US" sz="2000" dirty="0" err="1">
                <a:latin typeface="Comic Sans MS" pitchFamily="66" charset="0"/>
              </a:rPr>
              <a:t>status</a:t>
            </a:r>
            <a:r>
              <a:rPr lang="en-US" sz="2000" baseline="-25000" dirty="0" err="1">
                <a:latin typeface="Comic Sans MS" pitchFamily="66" charset="0"/>
              </a:rPr>
              <a:t>n</a:t>
            </a:r>
            <a:r>
              <a:rPr lang="en-US" sz="2000" dirty="0">
                <a:latin typeface="Comic Sans MS" pitchFamily="66" charset="0"/>
              </a:rPr>
              <a:t> = leader, for two distinct nodes m and n</a:t>
            </a:r>
          </a:p>
          <a:p>
            <a:pPr marL="457200" indent="-457200">
              <a:spcBef>
                <a:spcPct val="20000"/>
              </a:spcBef>
              <a:buFont typeface="Wingdings" panose="05000000000000000000" pitchFamily="2" charset="2"/>
              <a:buChar char="q"/>
              <a:defRPr/>
            </a:pPr>
            <a:r>
              <a:rPr lang="en-US" sz="2000" dirty="0">
                <a:latin typeface="Comic Sans MS" pitchFamily="66" charset="0"/>
              </a:rPr>
              <a:t>Consider the requirement: eventually </a:t>
            </a:r>
            <a:r>
              <a:rPr lang="en-US" sz="2000" dirty="0" err="1">
                <a:latin typeface="Comic Sans MS" pitchFamily="66" charset="0"/>
              </a:rPr>
              <a:t>status</a:t>
            </a:r>
            <a:r>
              <a:rPr lang="en-US" sz="2000" baseline="-25000" dirty="0" err="1">
                <a:latin typeface="Comic Sans MS" pitchFamily="66" charset="0"/>
              </a:rPr>
              <a:t>n</a:t>
            </a:r>
            <a:r>
              <a:rPr lang="en-US" sz="2000" dirty="0">
                <a:latin typeface="Comic Sans MS" pitchFamily="66" charset="0"/>
              </a:rPr>
              <a:t> != undecided</a:t>
            </a:r>
          </a:p>
          <a:p>
            <a:pPr marL="457200" indent="-457200">
              <a:spcBef>
                <a:spcPct val="20000"/>
              </a:spcBef>
              <a:buFont typeface="Wingdings" panose="05000000000000000000" pitchFamily="2" charset="2"/>
              <a:buChar char="q"/>
              <a:defRPr/>
            </a:pPr>
            <a:r>
              <a:rPr lang="en-US" sz="2000" dirty="0">
                <a:latin typeface="Comic Sans MS" pitchFamily="66" charset="0"/>
              </a:rPr>
              <a:t>Why can’t we design a monitor that enters an error state if this requirement is violated?</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554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556781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Automated Invariant Verification</a:t>
            </a:r>
          </a:p>
        </p:txBody>
      </p:sp>
      <p:sp>
        <p:nvSpPr>
          <p:cNvPr id="8" name="Rectangle 4"/>
          <p:cNvSpPr>
            <a:spLocks noChangeArrowheads="1"/>
          </p:cNvSpPr>
          <p:nvPr/>
        </p:nvSpPr>
        <p:spPr bwMode="auto">
          <a:xfrm>
            <a:off x="3657600" y="1752600"/>
            <a:ext cx="2895600" cy="1066800"/>
          </a:xfrm>
          <a:prstGeom prst="rect">
            <a:avLst/>
          </a:prstGeom>
          <a:solidFill>
            <a:srgbClr val="FFCC99">
              <a:alpha val="58038"/>
            </a:srgbClr>
          </a:solidFill>
          <a:ln w="31750">
            <a:solidFill>
              <a:schemeClr val="tx1"/>
            </a:solidFill>
            <a:miter lim="800000"/>
            <a:headEnd/>
            <a:tailEnd/>
          </a:ln>
        </p:spPr>
        <p:txBody>
          <a:bodyPr wrap="none" anchor="ctr"/>
          <a:lstStyle/>
          <a:p>
            <a:pPr algn="ctr" eaLnBrk="0" hangingPunct="0"/>
            <a:endParaRPr lang="en-US">
              <a:solidFill>
                <a:schemeClr val="tx1"/>
              </a:solidFill>
            </a:endParaRPr>
          </a:p>
        </p:txBody>
      </p:sp>
      <p:sp>
        <p:nvSpPr>
          <p:cNvPr id="9" name="Line 5"/>
          <p:cNvSpPr>
            <a:spLocks noChangeShapeType="1"/>
          </p:cNvSpPr>
          <p:nvPr/>
        </p:nvSpPr>
        <p:spPr bwMode="auto">
          <a:xfrm>
            <a:off x="2819400" y="20574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0" name="Line 6"/>
          <p:cNvSpPr>
            <a:spLocks noChangeShapeType="1"/>
          </p:cNvSpPr>
          <p:nvPr/>
        </p:nvSpPr>
        <p:spPr bwMode="auto">
          <a:xfrm>
            <a:off x="2819400" y="25908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1" name="Line 7"/>
          <p:cNvSpPr>
            <a:spLocks noChangeShapeType="1"/>
          </p:cNvSpPr>
          <p:nvPr/>
        </p:nvSpPr>
        <p:spPr bwMode="auto">
          <a:xfrm>
            <a:off x="6553200" y="2057400"/>
            <a:ext cx="838200" cy="0"/>
          </a:xfrm>
          <a:prstGeom prst="line">
            <a:avLst/>
          </a:prstGeom>
          <a:noFill/>
          <a:ln w="31750">
            <a:solidFill>
              <a:srgbClr val="00B050"/>
            </a:solidFill>
            <a:round/>
            <a:headEnd/>
            <a:tailEnd type="triangle" w="med" len="med"/>
          </a:ln>
        </p:spPr>
        <p:txBody>
          <a:bodyPr wrap="none" anchor="ctr"/>
          <a:lstStyle/>
          <a:p>
            <a:endParaRPr lang="en-US"/>
          </a:p>
        </p:txBody>
      </p:sp>
      <p:sp>
        <p:nvSpPr>
          <p:cNvPr id="12" name="Line 8"/>
          <p:cNvSpPr>
            <a:spLocks noChangeShapeType="1"/>
          </p:cNvSpPr>
          <p:nvPr/>
        </p:nvSpPr>
        <p:spPr bwMode="auto">
          <a:xfrm>
            <a:off x="6553200" y="2514600"/>
            <a:ext cx="838200" cy="0"/>
          </a:xfrm>
          <a:prstGeom prst="line">
            <a:avLst/>
          </a:prstGeom>
          <a:noFill/>
          <a:ln w="31750">
            <a:solidFill>
              <a:srgbClr val="CC0000"/>
            </a:solidFill>
            <a:round/>
            <a:headEnd/>
            <a:tailEnd type="triangle" w="med" len="med"/>
          </a:ln>
        </p:spPr>
        <p:txBody>
          <a:bodyPr wrap="none" anchor="ctr"/>
          <a:lstStyle/>
          <a:p>
            <a:endParaRPr lang="en-US"/>
          </a:p>
        </p:txBody>
      </p:sp>
      <p:sp>
        <p:nvSpPr>
          <p:cNvPr id="13" name="Text Box 9"/>
          <p:cNvSpPr txBox="1">
            <a:spLocks noChangeArrowheads="1"/>
          </p:cNvSpPr>
          <p:nvPr/>
        </p:nvSpPr>
        <p:spPr bwMode="auto">
          <a:xfrm>
            <a:off x="304800" y="1828800"/>
            <a:ext cx="2591993" cy="461665"/>
          </a:xfrm>
          <a:prstGeom prst="rect">
            <a:avLst/>
          </a:prstGeom>
          <a:noFill/>
          <a:ln w="12700">
            <a:noFill/>
            <a:miter lim="800000"/>
            <a:headEnd/>
            <a:tailEnd/>
          </a:ln>
        </p:spPr>
        <p:txBody>
          <a:bodyPr wrap="none" anchor="ctr">
            <a:spAutoFit/>
          </a:bodyPr>
          <a:lstStyle/>
          <a:p>
            <a:pPr algn="ctr" eaLnBrk="0" hangingPunct="0"/>
            <a:r>
              <a:rPr lang="en-US" sz="2400" dirty="0"/>
              <a:t>Transition System T</a:t>
            </a:r>
          </a:p>
        </p:txBody>
      </p:sp>
      <p:sp>
        <p:nvSpPr>
          <p:cNvPr id="14" name="Text Box 10"/>
          <p:cNvSpPr txBox="1">
            <a:spLocks noChangeArrowheads="1"/>
          </p:cNvSpPr>
          <p:nvPr/>
        </p:nvSpPr>
        <p:spPr bwMode="auto">
          <a:xfrm>
            <a:off x="1163095" y="2362200"/>
            <a:ext cx="1527854" cy="461665"/>
          </a:xfrm>
          <a:prstGeom prst="rect">
            <a:avLst/>
          </a:prstGeom>
          <a:noFill/>
          <a:ln w="12700">
            <a:noFill/>
            <a:miter lim="800000"/>
            <a:headEnd/>
            <a:tailEnd/>
          </a:ln>
        </p:spPr>
        <p:txBody>
          <a:bodyPr wrap="none" anchor="ctr">
            <a:spAutoFit/>
          </a:bodyPr>
          <a:lstStyle/>
          <a:p>
            <a:pPr algn="ctr" eaLnBrk="0" hangingPunct="0"/>
            <a:r>
              <a:rPr lang="en-US" sz="2400" dirty="0"/>
              <a:t>Property </a:t>
            </a:r>
            <a:r>
              <a:rPr lang="en-US" sz="2400" dirty="0">
                <a:latin typeface="Symbol" pitchFamily="18" charset="2"/>
              </a:rPr>
              <a:t>j</a:t>
            </a:r>
          </a:p>
        </p:txBody>
      </p:sp>
      <p:sp>
        <p:nvSpPr>
          <p:cNvPr id="15" name="Text Box 11"/>
          <p:cNvSpPr txBox="1">
            <a:spLocks noChangeArrowheads="1"/>
          </p:cNvSpPr>
          <p:nvPr/>
        </p:nvSpPr>
        <p:spPr bwMode="auto">
          <a:xfrm>
            <a:off x="7467600" y="1752600"/>
            <a:ext cx="594457" cy="461665"/>
          </a:xfrm>
          <a:prstGeom prst="rect">
            <a:avLst/>
          </a:prstGeom>
          <a:noFill/>
          <a:ln w="12700">
            <a:noFill/>
            <a:miter lim="800000"/>
            <a:headEnd/>
            <a:tailEnd/>
          </a:ln>
        </p:spPr>
        <p:txBody>
          <a:bodyPr wrap="none" anchor="ctr">
            <a:spAutoFit/>
          </a:bodyPr>
          <a:lstStyle/>
          <a:p>
            <a:pPr algn="ctr" eaLnBrk="0" hangingPunct="0"/>
            <a:r>
              <a:rPr lang="en-US" sz="2400" dirty="0">
                <a:solidFill>
                  <a:srgbClr val="00B050"/>
                </a:solidFill>
              </a:rPr>
              <a:t>yes</a:t>
            </a:r>
          </a:p>
        </p:txBody>
      </p:sp>
      <p:sp>
        <p:nvSpPr>
          <p:cNvPr id="16" name="Text Box 12"/>
          <p:cNvSpPr txBox="1">
            <a:spLocks noChangeArrowheads="1"/>
          </p:cNvSpPr>
          <p:nvPr/>
        </p:nvSpPr>
        <p:spPr bwMode="auto">
          <a:xfrm>
            <a:off x="7543800" y="2286000"/>
            <a:ext cx="1162050" cy="457200"/>
          </a:xfrm>
          <a:prstGeom prst="rect">
            <a:avLst/>
          </a:prstGeom>
          <a:noFill/>
          <a:ln w="12700">
            <a:noFill/>
            <a:miter lim="800000"/>
            <a:headEnd/>
            <a:tailEnd/>
          </a:ln>
        </p:spPr>
        <p:txBody>
          <a:bodyPr wrap="none" anchor="ctr">
            <a:spAutoFit/>
          </a:bodyPr>
          <a:lstStyle/>
          <a:p>
            <a:pPr algn="ctr" eaLnBrk="0" hangingPunct="0"/>
            <a:r>
              <a:rPr lang="en-US" sz="2400" dirty="0">
                <a:solidFill>
                  <a:srgbClr val="CC0000"/>
                </a:solidFill>
              </a:rPr>
              <a:t>no/bug</a:t>
            </a:r>
          </a:p>
        </p:txBody>
      </p:sp>
      <p:sp>
        <p:nvSpPr>
          <p:cNvPr id="17" name="Rectangle 3"/>
          <p:cNvSpPr txBox="1">
            <a:spLocks noChangeArrowheads="1"/>
          </p:cNvSpPr>
          <p:nvPr/>
        </p:nvSpPr>
        <p:spPr>
          <a:xfrm>
            <a:off x="3505200" y="1752600"/>
            <a:ext cx="3276600" cy="1066800"/>
          </a:xfrm>
          <a:prstGeom prst="rect">
            <a:avLst/>
          </a:prstGeom>
        </p:spPr>
        <p:txBody>
          <a:bodyPr vert="horz" lIns="91432" tIns="45716" rIns="91432" bIns="45716"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a:solidFill>
                  <a:schemeClr val="hlink"/>
                </a:solidFill>
              </a:rPr>
              <a:t>Verifier</a:t>
            </a:r>
          </a:p>
          <a:p>
            <a:r>
              <a:rPr lang="en-US" sz="2000" dirty="0">
                <a:solidFill>
                  <a:schemeClr val="hlink"/>
                </a:solidFill>
              </a:rPr>
              <a:t>Is </a:t>
            </a:r>
            <a:r>
              <a:rPr lang="en-US" sz="2000" dirty="0">
                <a:solidFill>
                  <a:schemeClr val="hlink"/>
                </a:solidFill>
                <a:latin typeface="Symbol" pitchFamily="18" charset="2"/>
              </a:rPr>
              <a:t>j</a:t>
            </a:r>
            <a:r>
              <a:rPr lang="en-US" sz="2000" dirty="0">
                <a:solidFill>
                  <a:schemeClr val="hlink"/>
                </a:solidFill>
              </a:rPr>
              <a:t> an invariant of T?</a:t>
            </a:r>
          </a:p>
        </p:txBody>
      </p:sp>
      <p:sp>
        <p:nvSpPr>
          <p:cNvPr id="28" name="Rectangle 15"/>
          <p:cNvSpPr txBox="1">
            <a:spLocks noChangeArrowheads="1"/>
          </p:cNvSpPr>
          <p:nvPr/>
        </p:nvSpPr>
        <p:spPr>
          <a:xfrm>
            <a:off x="381000" y="4191000"/>
            <a:ext cx="8610600" cy="1219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spcBef>
                <a:spcPct val="35000"/>
              </a:spcBef>
              <a:buFont typeface="Wingdings" pitchFamily="2" charset="2"/>
              <a:buNone/>
            </a:pPr>
            <a:r>
              <a:rPr lang="en-US" altLang="ko-KR" sz="2000" dirty="0">
                <a:solidFill>
                  <a:srgbClr val="000099"/>
                </a:solidFill>
                <a:ea typeface="Gulim"/>
                <a:cs typeface="Gulim"/>
              </a:rPr>
              <a:t>Can such a verifier exist?</a:t>
            </a:r>
          </a:p>
          <a:p>
            <a:pPr>
              <a:lnSpc>
                <a:spcPct val="80000"/>
              </a:lnSpc>
              <a:spcBef>
                <a:spcPct val="35000"/>
              </a:spcBef>
              <a:buFont typeface="Wingdings" pitchFamily="2" charset="2"/>
              <a:buNone/>
            </a:pPr>
            <a:r>
              <a:rPr lang="en-US" altLang="ko-KR" sz="2000" dirty="0">
                <a:solidFill>
                  <a:srgbClr val="000099"/>
                </a:solidFill>
                <a:ea typeface="Gulim"/>
                <a:cs typeface="Gulim"/>
              </a:rPr>
              <a:t>If so, what is the computational complexity of the verification problem? </a:t>
            </a:r>
          </a:p>
        </p:txBody>
      </p:sp>
      <p:grpSp>
        <p:nvGrpSpPr>
          <p:cNvPr id="18" name="Group 17"/>
          <p:cNvGrpSpPr/>
          <p:nvPr/>
        </p:nvGrpSpPr>
        <p:grpSpPr>
          <a:xfrm>
            <a:off x="0" y="6142038"/>
            <a:ext cx="9144000" cy="715962"/>
            <a:chOff x="0" y="6142038"/>
            <a:chExt cx="9144000" cy="715962"/>
          </a:xfrm>
        </p:grpSpPr>
        <p:pic>
          <p:nvPicPr>
            <p:cNvPr id="2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2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656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43092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5" grpId="0"/>
      <p:bldP spid="16" grpId="0"/>
      <p:bldP spid="28"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A Brief Detour into Computational Complexity</a:t>
            </a:r>
          </a:p>
        </p:txBody>
      </p:sp>
      <p:sp>
        <p:nvSpPr>
          <p:cNvPr id="42" name="Content Placeholder 3"/>
          <p:cNvSpPr txBox="1">
            <a:spLocks/>
          </p:cNvSpPr>
          <p:nvPr/>
        </p:nvSpPr>
        <p:spPr>
          <a:xfrm>
            <a:off x="0" y="762000"/>
            <a:ext cx="9144000" cy="54864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Goal: Understand/classify computational problems in terms of (roughly) how long it takes to solve the problem, as function of input size</a:t>
            </a:r>
          </a:p>
          <a:p>
            <a:pPr marL="457200" indent="-457200">
              <a:spcBef>
                <a:spcPct val="20000"/>
              </a:spcBef>
              <a:buFont typeface="Wingdings" pitchFamily="2" charset="2"/>
              <a:buChar char="q"/>
              <a:defRPr/>
            </a:pPr>
            <a:r>
              <a:rPr lang="en-US" sz="2000" dirty="0">
                <a:latin typeface="Comic Sans MS" pitchFamily="66" charset="0"/>
              </a:rPr>
              <a:t>Example 1: Finding maximum of a list of numbers</a:t>
            </a:r>
          </a:p>
          <a:p>
            <a:pPr marL="914400" lvl="1" indent="-457200">
              <a:spcBef>
                <a:spcPct val="20000"/>
              </a:spcBef>
              <a:buFont typeface="Wingdings" pitchFamily="2" charset="2"/>
              <a:buChar char="§"/>
              <a:defRPr/>
            </a:pPr>
            <a:r>
              <a:rPr lang="en-US" sz="2000" dirty="0">
                <a:latin typeface="Comic Sans MS" pitchFamily="66" charset="0"/>
              </a:rPr>
              <a:t>Time complexity is linear: O(n)</a:t>
            </a:r>
          </a:p>
          <a:p>
            <a:pPr marL="457200" indent="-457200">
              <a:spcBef>
                <a:spcPct val="20000"/>
              </a:spcBef>
              <a:buFont typeface="Wingdings" pitchFamily="2" charset="2"/>
              <a:buChar char="q"/>
              <a:defRPr/>
            </a:pPr>
            <a:r>
              <a:rPr lang="en-US" sz="2000" dirty="0">
                <a:latin typeface="Comic Sans MS" pitchFamily="66" charset="0"/>
              </a:rPr>
              <a:t>Example 2: Sorting a list of numbers</a:t>
            </a:r>
          </a:p>
          <a:p>
            <a:pPr marL="914400" lvl="1" indent="-457200">
              <a:spcBef>
                <a:spcPct val="20000"/>
              </a:spcBef>
              <a:buFont typeface="Wingdings" pitchFamily="2" charset="2"/>
              <a:buChar char="§"/>
              <a:defRPr/>
            </a:pPr>
            <a:r>
              <a:rPr lang="en-US" sz="2000" dirty="0">
                <a:latin typeface="Comic Sans MS" pitchFamily="66" charset="0"/>
              </a:rPr>
              <a:t>Algorithm (e.g. selection-sort) with doubly-nested loop: O(n</a:t>
            </a:r>
            <a:r>
              <a:rPr lang="en-US" sz="2000" baseline="30000" dirty="0">
                <a:latin typeface="Comic Sans MS" pitchFamily="66" charset="0"/>
              </a:rPr>
              <a:t>2</a:t>
            </a:r>
            <a:r>
              <a:rPr lang="en-US" sz="2000" dirty="0">
                <a:latin typeface="Comic Sans MS" pitchFamily="66" charset="0"/>
              </a:rPr>
              <a:t>)</a:t>
            </a:r>
          </a:p>
          <a:p>
            <a:pPr marL="914400" lvl="1" indent="-457200">
              <a:spcBef>
                <a:spcPct val="20000"/>
              </a:spcBef>
              <a:buFont typeface="Wingdings" pitchFamily="2" charset="2"/>
              <a:buChar char="§"/>
              <a:defRPr/>
            </a:pPr>
            <a:r>
              <a:rPr lang="en-US" sz="2000" dirty="0">
                <a:latin typeface="Comic Sans MS" pitchFamily="66" charset="0"/>
              </a:rPr>
              <a:t>More efficient algorithm (e.g. </a:t>
            </a:r>
            <a:r>
              <a:rPr lang="en-US" sz="2000" dirty="0" err="1">
                <a:latin typeface="Comic Sans MS" pitchFamily="66" charset="0"/>
              </a:rPr>
              <a:t>quicksort</a:t>
            </a:r>
            <a:r>
              <a:rPr lang="en-US" sz="2000" dirty="0">
                <a:latin typeface="Comic Sans MS" pitchFamily="66" charset="0"/>
              </a:rPr>
              <a:t>) possible: O(n log n)</a:t>
            </a:r>
          </a:p>
          <a:p>
            <a:pPr marL="457200" indent="-457200">
              <a:spcBef>
                <a:spcPct val="20000"/>
              </a:spcBef>
              <a:buFont typeface="Wingdings" pitchFamily="2" charset="2"/>
              <a:buChar char="q"/>
              <a:defRPr/>
            </a:pPr>
            <a:r>
              <a:rPr lang="en-US" sz="2000" dirty="0">
                <a:latin typeface="Comic Sans MS" pitchFamily="66" charset="0"/>
              </a:rPr>
              <a:t>Example 3: Expression evaluation: Given an expression  e (with not/or/ and as operations) over Boolean </a:t>
            </a:r>
            <a:r>
              <a:rPr lang="en-US" sz="2000" dirty="0" err="1">
                <a:latin typeface="Comic Sans MS" pitchFamily="66" charset="0"/>
              </a:rPr>
              <a:t>vars</a:t>
            </a:r>
            <a:r>
              <a:rPr lang="en-US" sz="2000" dirty="0">
                <a:latin typeface="Comic Sans MS" pitchFamily="66" charset="0"/>
              </a:rPr>
              <a:t>, and an assignment </a:t>
            </a:r>
            <a:r>
              <a:rPr lang="en-US" sz="2000" dirty="0">
                <a:latin typeface="Symbol" pitchFamily="18" charset="2"/>
              </a:rPr>
              <a:t>r</a:t>
            </a:r>
            <a:r>
              <a:rPr lang="en-US" sz="2000" dirty="0">
                <a:latin typeface="Comic Sans MS" pitchFamily="66" charset="0"/>
              </a:rPr>
              <a:t> of 0/1 values to </a:t>
            </a:r>
            <a:r>
              <a:rPr lang="en-US" sz="2000" dirty="0" err="1">
                <a:latin typeface="Comic Sans MS" pitchFamily="66" charset="0"/>
              </a:rPr>
              <a:t>vars</a:t>
            </a:r>
            <a:r>
              <a:rPr lang="en-US" sz="2000" dirty="0">
                <a:latin typeface="Comic Sans MS" pitchFamily="66" charset="0"/>
              </a:rPr>
              <a:t>, determine whether e is true of false. Linear-time O(n)</a:t>
            </a:r>
          </a:p>
          <a:p>
            <a:pPr marL="457200" indent="-457200">
              <a:spcBef>
                <a:spcPct val="20000"/>
              </a:spcBef>
              <a:buFont typeface="Wingdings" pitchFamily="2" charset="2"/>
              <a:buChar char="q"/>
              <a:defRPr/>
            </a:pPr>
            <a:r>
              <a:rPr lang="en-US" sz="2000" dirty="0">
                <a:latin typeface="Comic Sans MS" pitchFamily="66" charset="0"/>
              </a:rPr>
              <a:t>Example 4: Boolean </a:t>
            </a:r>
            <a:r>
              <a:rPr lang="en-US" sz="2000" dirty="0" err="1">
                <a:latin typeface="Comic Sans MS" pitchFamily="66" charset="0"/>
              </a:rPr>
              <a:t>satisfiability</a:t>
            </a:r>
            <a:r>
              <a:rPr lang="en-US" sz="2000" dirty="0">
                <a:latin typeface="Comic Sans MS" pitchFamily="66" charset="0"/>
              </a:rPr>
              <a:t>: Given an expression e, determine if there exists an assignment </a:t>
            </a:r>
            <a:r>
              <a:rPr lang="en-US" sz="2000" dirty="0">
                <a:latin typeface="Symbol" pitchFamily="18" charset="2"/>
              </a:rPr>
              <a:t>r</a:t>
            </a:r>
            <a:r>
              <a:rPr lang="en-US" sz="2000" dirty="0">
                <a:latin typeface="Comic Sans MS" pitchFamily="66" charset="0"/>
              </a:rPr>
              <a:t> to </a:t>
            </a:r>
            <a:r>
              <a:rPr lang="en-US" sz="2000" dirty="0" err="1">
                <a:latin typeface="Comic Sans MS" pitchFamily="66" charset="0"/>
              </a:rPr>
              <a:t>vars</a:t>
            </a:r>
            <a:r>
              <a:rPr lang="en-US" sz="2000" dirty="0">
                <a:latin typeface="Comic Sans MS" pitchFamily="66" charset="0"/>
              </a:rPr>
              <a:t> that makes the expression true</a:t>
            </a:r>
          </a:p>
          <a:p>
            <a:pPr marL="914400" lvl="1" indent="-457200">
              <a:spcBef>
                <a:spcPct val="20000"/>
              </a:spcBef>
              <a:buFont typeface="Wingdings" pitchFamily="2" charset="2"/>
              <a:buChar char="§"/>
              <a:defRPr/>
            </a:pPr>
            <a:r>
              <a:rPr lang="en-US" sz="2000" dirty="0">
                <a:latin typeface="Comic Sans MS" pitchFamily="66" charset="0"/>
              </a:rPr>
              <a:t>Naïve algorithm: Evaluate e on every possible assignment </a:t>
            </a:r>
            <a:r>
              <a:rPr lang="en-US" sz="2000" dirty="0">
                <a:latin typeface="Symbol" pitchFamily="18" charset="2"/>
              </a:rPr>
              <a:t>r</a:t>
            </a:r>
          </a:p>
          <a:p>
            <a:pPr marL="914400" lvl="1" indent="-457200">
              <a:spcBef>
                <a:spcPct val="20000"/>
              </a:spcBef>
              <a:buFont typeface="Wingdings" pitchFamily="2" charset="2"/>
              <a:buChar char="§"/>
              <a:defRPr/>
            </a:pPr>
            <a:r>
              <a:rPr lang="en-US" sz="2000" dirty="0">
                <a:latin typeface="Comic Sans MS" pitchFamily="66" charset="0"/>
              </a:rPr>
              <a:t>Exponentially many choices for </a:t>
            </a:r>
            <a:r>
              <a:rPr lang="en-US" sz="2000" dirty="0">
                <a:latin typeface="Symbol" pitchFamily="18" charset="2"/>
              </a:rPr>
              <a:t>r</a:t>
            </a:r>
            <a:r>
              <a:rPr lang="en-US" sz="2000" dirty="0">
                <a:latin typeface="Comic Sans MS" pitchFamily="66" charset="0"/>
              </a:rPr>
              <a:t> : Algorithm is O(2</a:t>
            </a:r>
            <a:r>
              <a:rPr lang="en-US" sz="2000" baseline="30000" dirty="0">
                <a:latin typeface="Comic Sans MS" pitchFamily="66" charset="0"/>
              </a:rPr>
              <a:t>k</a:t>
            </a:r>
            <a:r>
              <a:rPr lang="en-US" sz="2000" dirty="0">
                <a:latin typeface="Comic Sans MS" pitchFamily="66" charset="0"/>
              </a:rPr>
              <a:t>), k= no. of </a:t>
            </a:r>
            <a:r>
              <a:rPr lang="en-US" sz="2000" dirty="0" err="1">
                <a:latin typeface="Comic Sans MS" pitchFamily="66" charset="0"/>
              </a:rPr>
              <a:t>vars</a:t>
            </a: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758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The Class P</a:t>
            </a:r>
          </a:p>
        </p:txBody>
      </p:sp>
      <p:sp>
        <p:nvSpPr>
          <p:cNvPr id="42" name="Content Placeholder 3"/>
          <p:cNvSpPr txBox="1">
            <a:spLocks/>
          </p:cNvSpPr>
          <p:nvPr/>
        </p:nvSpPr>
        <p:spPr>
          <a:xfrm>
            <a:off x="0" y="762000"/>
            <a:ext cx="9067800" cy="54864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Polynomial-time algorithm means an algorithm with time complexity such as O(n), O(n log n), O(n</a:t>
            </a:r>
            <a:r>
              <a:rPr lang="en-US" sz="2000" baseline="30000" dirty="0">
                <a:latin typeface="Comic Sans MS" pitchFamily="66" charset="0"/>
              </a:rPr>
              <a:t>2</a:t>
            </a:r>
            <a:r>
              <a:rPr lang="en-US" sz="2000" dirty="0">
                <a:latin typeface="Comic Sans MS" pitchFamily="66" charset="0"/>
              </a:rPr>
              <a:t>), O(n</a:t>
            </a:r>
            <a:r>
              <a:rPr lang="en-US" sz="2000" baseline="30000" dirty="0">
                <a:latin typeface="Comic Sans MS" pitchFamily="66" charset="0"/>
              </a:rPr>
              <a:t>3</a:t>
            </a:r>
            <a:r>
              <a:rPr lang="en-US" sz="2000" dirty="0">
                <a:latin typeface="Comic Sans MS" pitchFamily="66" charset="0"/>
              </a:rPr>
              <a:t>), or O(n</a:t>
            </a:r>
            <a:r>
              <a:rPr lang="en-US" sz="2000" baseline="30000" dirty="0">
                <a:latin typeface="Comic Sans MS" pitchFamily="66" charset="0"/>
              </a:rPr>
              <a:t>c</a:t>
            </a:r>
            <a:r>
              <a:rPr lang="en-US" sz="2000" dirty="0">
                <a:latin typeface="Comic Sans MS" pitchFamily="66" charset="0"/>
              </a:rPr>
              <a:t>), for constant c</a:t>
            </a:r>
          </a:p>
          <a:p>
            <a:pPr marL="457200" indent="-457200">
              <a:spcBef>
                <a:spcPct val="20000"/>
              </a:spcBef>
              <a:buFont typeface="Wingdings" pitchFamily="2" charset="2"/>
              <a:buChar char="q"/>
              <a:defRPr/>
            </a:pPr>
            <a:r>
              <a:rPr lang="en-US" sz="2000" dirty="0">
                <a:latin typeface="Comic Sans MS" pitchFamily="66" charset="0"/>
              </a:rPr>
              <a:t>A problem is in P if there is a polynomial-time algorithm to solve it</a:t>
            </a:r>
          </a:p>
          <a:p>
            <a:pPr marL="457200" indent="-457200">
              <a:spcBef>
                <a:spcPct val="20000"/>
              </a:spcBef>
              <a:buFont typeface="Wingdings" pitchFamily="2" charset="2"/>
              <a:buChar char="q"/>
              <a:defRPr/>
            </a:pPr>
            <a:r>
              <a:rPr lang="en-US" sz="2000" dirty="0">
                <a:latin typeface="Comic Sans MS" pitchFamily="66" charset="0"/>
              </a:rPr>
              <a:t>Examples:</a:t>
            </a:r>
          </a:p>
          <a:p>
            <a:pPr marL="914400" lvl="1" indent="-457200">
              <a:spcBef>
                <a:spcPct val="20000"/>
              </a:spcBef>
              <a:buFont typeface="Wingdings" pitchFamily="2" charset="2"/>
              <a:buChar char="§"/>
              <a:defRPr/>
            </a:pPr>
            <a:r>
              <a:rPr lang="en-US" sz="2000" dirty="0">
                <a:latin typeface="Comic Sans MS" pitchFamily="66" charset="0"/>
              </a:rPr>
              <a:t>Finding maximum</a:t>
            </a:r>
          </a:p>
          <a:p>
            <a:pPr marL="914400" lvl="1" indent="-457200">
              <a:spcBef>
                <a:spcPct val="20000"/>
              </a:spcBef>
              <a:buFont typeface="Wingdings" pitchFamily="2" charset="2"/>
              <a:buChar char="§"/>
              <a:defRPr/>
            </a:pPr>
            <a:r>
              <a:rPr lang="en-US" sz="2000" dirty="0">
                <a:latin typeface="Comic Sans MS" pitchFamily="66" charset="0"/>
              </a:rPr>
              <a:t>Sorting</a:t>
            </a:r>
          </a:p>
          <a:p>
            <a:pPr marL="914400" lvl="1" indent="-457200">
              <a:spcBef>
                <a:spcPct val="20000"/>
              </a:spcBef>
              <a:buFont typeface="Wingdings" pitchFamily="2" charset="2"/>
              <a:buChar char="§"/>
              <a:defRPr/>
            </a:pPr>
            <a:r>
              <a:rPr lang="en-US" sz="2000" dirty="0">
                <a:latin typeface="Comic Sans MS" pitchFamily="66" charset="0"/>
              </a:rPr>
              <a:t>Expression evaluation</a:t>
            </a:r>
          </a:p>
          <a:p>
            <a:pPr marL="914400" lvl="1" indent="-457200">
              <a:spcBef>
                <a:spcPct val="20000"/>
              </a:spcBef>
              <a:buFont typeface="Wingdings" pitchFamily="2" charset="2"/>
              <a:buChar char="§"/>
              <a:defRPr/>
            </a:pPr>
            <a:r>
              <a:rPr lang="en-US" sz="2000" dirty="0">
                <a:latin typeface="Comic Sans MS" pitchFamily="66" charset="0"/>
              </a:rPr>
              <a:t>Finding shortest path in a graph …</a:t>
            </a:r>
          </a:p>
          <a:p>
            <a:pPr marL="457200" indent="-457200">
              <a:spcBef>
                <a:spcPct val="20000"/>
              </a:spcBef>
              <a:buFont typeface="Wingdings" pitchFamily="2" charset="2"/>
              <a:buChar char="q"/>
              <a:defRPr/>
            </a:pPr>
            <a:r>
              <a:rPr lang="en-US" sz="2000" dirty="0">
                <a:latin typeface="Comic Sans MS" pitchFamily="66" charset="0"/>
              </a:rPr>
              <a:t>P is the class of “tractable” (i.e. efficiently solvable) problems</a:t>
            </a:r>
          </a:p>
          <a:p>
            <a:pPr marL="914400" lvl="1" indent="-457200">
              <a:spcBef>
                <a:spcPct val="20000"/>
              </a:spcBef>
              <a:buFont typeface="Wingdings" pitchFamily="2" charset="2"/>
              <a:buChar char="§"/>
              <a:defRPr/>
            </a:pPr>
            <a:r>
              <a:rPr lang="en-US" sz="2000" dirty="0">
                <a:latin typeface="Comic Sans MS" pitchFamily="66" charset="0"/>
              </a:rPr>
              <a:t>Problem can be solved exactly </a:t>
            </a:r>
          </a:p>
          <a:p>
            <a:pPr marL="914400" lvl="1" indent="-457200">
              <a:spcBef>
                <a:spcPct val="20000"/>
              </a:spcBef>
              <a:buFont typeface="Wingdings" pitchFamily="2" charset="2"/>
              <a:buChar char="§"/>
              <a:defRPr/>
            </a:pPr>
            <a:r>
              <a:rPr lang="en-US" sz="2000" dirty="0">
                <a:latin typeface="Comic Sans MS" pitchFamily="66" charset="0"/>
              </a:rPr>
              <a:t>Solution will scale reasonably well as input size grows</a:t>
            </a:r>
          </a:p>
          <a:p>
            <a:pPr marL="914400" lvl="1" indent="-457200">
              <a:spcBef>
                <a:spcPct val="20000"/>
              </a:spcBef>
              <a:buFont typeface="Wingdings" pitchFamily="2" charset="2"/>
              <a:buChar char="§"/>
              <a:defRPr/>
            </a:pPr>
            <a:r>
              <a:rPr lang="en-US" sz="2000" dirty="0">
                <a:latin typeface="Comic Sans MS" pitchFamily="66" charset="0"/>
              </a:rPr>
              <a:t>Of course, O(n) is better than O(n</a:t>
            </a:r>
            <a:r>
              <a:rPr lang="en-US" sz="2000" baseline="30000" dirty="0">
                <a:latin typeface="Comic Sans MS" pitchFamily="66" charset="0"/>
              </a:rPr>
              <a:t>2</a:t>
            </a:r>
            <a:r>
              <a:rPr lang="en-US" sz="2000" dirty="0">
                <a:latin typeface="Comic Sans MS" pitchFamily="66" charset="0"/>
              </a:rPr>
              <a:t>)</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861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NP-Complete Problems</a:t>
            </a:r>
          </a:p>
        </p:txBody>
      </p:sp>
      <p:sp>
        <p:nvSpPr>
          <p:cNvPr id="42" name="Content Placeholder 3"/>
          <p:cNvSpPr txBox="1">
            <a:spLocks/>
          </p:cNvSpPr>
          <p:nvPr/>
        </p:nvSpPr>
        <p:spPr>
          <a:xfrm>
            <a:off x="0" y="6096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SAT: Given an expression e over Boolean variables, check if there exists an assignment of 0/1 values to </a:t>
            </a:r>
            <a:r>
              <a:rPr lang="en-US" sz="2000" dirty="0" err="1">
                <a:latin typeface="Comic Sans MS" pitchFamily="66" charset="0"/>
              </a:rPr>
              <a:t>vars</a:t>
            </a:r>
            <a:r>
              <a:rPr lang="en-US" sz="2000" dirty="0">
                <a:latin typeface="Comic Sans MS" pitchFamily="66" charset="0"/>
              </a:rPr>
              <a:t> that makes e true</a:t>
            </a:r>
          </a:p>
          <a:p>
            <a:pPr marL="914400" lvl="1" indent="-457200">
              <a:spcBef>
                <a:spcPct val="20000"/>
              </a:spcBef>
              <a:buFont typeface="Wingdings" pitchFamily="2" charset="2"/>
              <a:buChar char="§"/>
              <a:defRPr/>
            </a:pPr>
            <a:r>
              <a:rPr lang="en-US" sz="2000" dirty="0">
                <a:latin typeface="Comic Sans MS" pitchFamily="66" charset="0"/>
              </a:rPr>
              <a:t>No known polynomial-time algorithm</a:t>
            </a:r>
          </a:p>
          <a:p>
            <a:pPr marL="914400" lvl="1" indent="-457200">
              <a:spcBef>
                <a:spcPct val="20000"/>
              </a:spcBef>
              <a:buFont typeface="Wingdings" pitchFamily="2" charset="2"/>
              <a:buChar char="§"/>
              <a:defRPr/>
            </a:pPr>
            <a:r>
              <a:rPr lang="en-US" sz="2000" dirty="0">
                <a:latin typeface="Comic Sans MS" pitchFamily="66" charset="0"/>
              </a:rPr>
              <a:t>No proof that SAT is not in P</a:t>
            </a:r>
          </a:p>
          <a:p>
            <a:pPr marL="457200" indent="-457200">
              <a:spcBef>
                <a:spcPct val="20000"/>
              </a:spcBef>
              <a:buFont typeface="Wingdings" pitchFamily="2" charset="2"/>
              <a:buChar char="q"/>
              <a:defRPr/>
            </a:pPr>
            <a:r>
              <a:rPr lang="en-US" sz="2000" dirty="0">
                <a:latin typeface="Comic Sans MS" pitchFamily="66" charset="0"/>
              </a:rPr>
              <a:t>Cook (1972): SAT is NP-complete</a:t>
            </a:r>
          </a:p>
          <a:p>
            <a:pPr marL="457200" indent="-457200">
              <a:spcBef>
                <a:spcPct val="20000"/>
              </a:spcBef>
              <a:buFont typeface="Wingdings" pitchFamily="2" charset="2"/>
              <a:buChar char="q"/>
              <a:defRPr/>
            </a:pPr>
            <a:r>
              <a:rPr lang="en-US" sz="2000" dirty="0">
                <a:latin typeface="Comic Sans MS" pitchFamily="66" charset="0"/>
              </a:rPr>
              <a:t>Hundreds of problems equivalent to SAT</a:t>
            </a:r>
          </a:p>
          <a:p>
            <a:pPr marL="914400" lvl="1" indent="-457200">
              <a:spcBef>
                <a:spcPct val="20000"/>
              </a:spcBef>
              <a:buFont typeface="Wingdings" pitchFamily="2" charset="2"/>
              <a:buChar char="§"/>
              <a:defRPr/>
            </a:pPr>
            <a:r>
              <a:rPr lang="en-US" sz="2000" dirty="0">
                <a:latin typeface="Comic Sans MS" pitchFamily="66" charset="0"/>
              </a:rPr>
              <a:t>Hamiltonian Path: Is there a path in a graph from source to destination that visits each vertex exactly once</a:t>
            </a:r>
          </a:p>
          <a:p>
            <a:pPr marL="914400" lvl="1" indent="-457200">
              <a:spcBef>
                <a:spcPct val="20000"/>
              </a:spcBef>
              <a:buFont typeface="Wingdings" pitchFamily="2" charset="2"/>
              <a:buChar char="§"/>
              <a:defRPr/>
            </a:pPr>
            <a:r>
              <a:rPr lang="en-US" sz="2000" dirty="0">
                <a:latin typeface="Comic Sans MS" pitchFamily="66" charset="0"/>
              </a:rPr>
              <a:t>Max Clique: Given a graph, find largest subset of vertices such that there is an edge between every pair of vertices in this set</a:t>
            </a:r>
          </a:p>
          <a:p>
            <a:pPr marL="457200" indent="-457200">
              <a:spcBef>
                <a:spcPct val="20000"/>
              </a:spcBef>
              <a:buFont typeface="Wingdings" pitchFamily="2" charset="2"/>
              <a:buChar char="q"/>
              <a:defRPr/>
            </a:pPr>
            <a:r>
              <a:rPr lang="en-US" sz="2000" dirty="0">
                <a:latin typeface="Comic Sans MS" pitchFamily="66" charset="0"/>
              </a:rPr>
              <a:t>Grand Challenge Open Problem : Is P = NP?</a:t>
            </a:r>
          </a:p>
          <a:p>
            <a:pPr marL="914400" lvl="1" indent="-457200">
              <a:spcBef>
                <a:spcPct val="20000"/>
              </a:spcBef>
              <a:buFont typeface="Wingdings" pitchFamily="2" charset="2"/>
              <a:buChar char="§"/>
              <a:defRPr/>
            </a:pPr>
            <a:r>
              <a:rPr lang="en-US" sz="2000" dirty="0">
                <a:latin typeface="Comic Sans MS" pitchFamily="66" charset="0"/>
              </a:rPr>
              <a:t>If you find a polynomial-time algorithm for SAT, then P=NP, and many other problems will have polynomial-time algorithms</a:t>
            </a:r>
          </a:p>
          <a:p>
            <a:pPr marL="914400" lvl="1" indent="-457200">
              <a:spcBef>
                <a:spcPct val="20000"/>
              </a:spcBef>
              <a:buFont typeface="Wingdings" pitchFamily="2" charset="2"/>
              <a:buChar char="§"/>
              <a:defRPr/>
            </a:pPr>
            <a:r>
              <a:rPr lang="en-US" sz="2000" dirty="0">
                <a:latin typeface="Comic Sans MS" pitchFamily="66" charset="0"/>
              </a:rPr>
              <a:t>If you prove SAT is not in P, then P != NP, and many other problems then provably don’t have efficient algorithms </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963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NP-Completeness Continued</a:t>
            </a:r>
          </a:p>
        </p:txBody>
      </p:sp>
      <p:sp>
        <p:nvSpPr>
          <p:cNvPr id="42" name="Content Placeholder 3"/>
          <p:cNvSpPr txBox="1">
            <a:spLocks/>
          </p:cNvSpPr>
          <p:nvPr/>
        </p:nvSpPr>
        <p:spPr>
          <a:xfrm>
            <a:off x="0" y="6858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Known algorithms for SAT are exponential-time in the worst-case, but</a:t>
            </a:r>
          </a:p>
          <a:p>
            <a:pPr marL="914400" lvl="1" indent="-457200">
              <a:spcBef>
                <a:spcPct val="20000"/>
              </a:spcBef>
              <a:buFont typeface="Wingdings" pitchFamily="2" charset="2"/>
              <a:buChar char="§"/>
              <a:defRPr/>
            </a:pPr>
            <a:r>
              <a:rPr lang="en-US" sz="2000" dirty="0">
                <a:latin typeface="Comic Sans MS" pitchFamily="66" charset="0"/>
              </a:rPr>
              <a:t>Highly efficient implementations, SAT solvers, exist</a:t>
            </a:r>
          </a:p>
          <a:p>
            <a:pPr marL="914400" lvl="1" indent="-457200">
              <a:spcBef>
                <a:spcPct val="20000"/>
              </a:spcBef>
              <a:buFont typeface="Wingdings" pitchFamily="2" charset="2"/>
              <a:buChar char="§"/>
              <a:defRPr/>
            </a:pPr>
            <a:r>
              <a:rPr lang="en-US" sz="2000" dirty="0">
                <a:latin typeface="Comic Sans MS" pitchFamily="66" charset="0"/>
              </a:rPr>
              <a:t>Can handle thousands of variables</a:t>
            </a:r>
          </a:p>
          <a:p>
            <a:pPr marL="914400" lvl="1" indent="-457200">
              <a:spcBef>
                <a:spcPct val="20000"/>
              </a:spcBef>
              <a:buFont typeface="Wingdings" pitchFamily="2" charset="2"/>
              <a:buChar char="§"/>
              <a:defRPr/>
            </a:pPr>
            <a:r>
              <a:rPr lang="en-US" sz="2000" dirty="0">
                <a:latin typeface="Comic Sans MS" pitchFamily="66" charset="0"/>
              </a:rPr>
              <a:t>Many practical problems solved by encoding into SAT</a:t>
            </a:r>
          </a:p>
          <a:p>
            <a:pPr marL="457200" indent="-457200">
              <a:spcBef>
                <a:spcPct val="20000"/>
              </a:spcBef>
              <a:buFont typeface="Wingdings" pitchFamily="2" charset="2"/>
              <a:buChar char="q"/>
              <a:defRPr/>
            </a:pPr>
            <a:r>
              <a:rPr lang="en-US" sz="2000" dirty="0">
                <a:latin typeface="Comic Sans MS" pitchFamily="66" charset="0"/>
              </a:rPr>
              <a:t>Key feature of NP problems such as SAT: suffices to find one satisfying assignment</a:t>
            </a:r>
          </a:p>
          <a:p>
            <a:pPr marL="457200" indent="-457200">
              <a:spcBef>
                <a:spcPct val="20000"/>
              </a:spcBef>
              <a:buFont typeface="Wingdings" pitchFamily="2" charset="2"/>
              <a:buChar char="q"/>
              <a:defRPr/>
            </a:pPr>
            <a:r>
              <a:rPr lang="en-US" sz="2000" dirty="0">
                <a:latin typeface="Comic Sans MS" pitchFamily="66" charset="0"/>
              </a:rPr>
              <a:t>This does not hold for all intractable problems</a:t>
            </a:r>
          </a:p>
          <a:p>
            <a:pPr marL="914400" lvl="1" indent="-457200">
              <a:spcBef>
                <a:spcPct val="20000"/>
              </a:spcBef>
              <a:buFont typeface="Wingdings" pitchFamily="2" charset="2"/>
              <a:buChar char="§"/>
              <a:defRPr/>
            </a:pPr>
            <a:r>
              <a:rPr lang="en-US" sz="2000" dirty="0">
                <a:latin typeface="Comic Sans MS" pitchFamily="66" charset="0"/>
              </a:rPr>
              <a:t>Validity: Given an expression e, is it the case that e evaluates to true no matter which assignment </a:t>
            </a:r>
            <a:r>
              <a:rPr lang="en-US" sz="2000" dirty="0">
                <a:latin typeface="Symbol" pitchFamily="18" charset="2"/>
              </a:rPr>
              <a:t>r</a:t>
            </a:r>
            <a:r>
              <a:rPr lang="en-US" sz="2000" dirty="0">
                <a:latin typeface="Comic Sans MS" pitchFamily="66" charset="0"/>
              </a:rPr>
              <a:t> of 0/1s we pick for variables</a:t>
            </a:r>
          </a:p>
          <a:p>
            <a:pPr marL="457200" indent="-457200">
              <a:spcBef>
                <a:spcPct val="20000"/>
              </a:spcBef>
              <a:buFont typeface="Wingdings" pitchFamily="2" charset="2"/>
              <a:buChar char="q"/>
              <a:defRPr/>
            </a:pPr>
            <a:r>
              <a:rPr lang="en-US" sz="2000" dirty="0">
                <a:latin typeface="Comic Sans MS" pitchFamily="66" charset="0"/>
              </a:rPr>
              <a:t>Many complexity classes beyond NP: </a:t>
            </a:r>
            <a:r>
              <a:rPr lang="en-US" sz="2000" dirty="0" err="1">
                <a:latin typeface="Comic Sans MS" pitchFamily="66" charset="0"/>
              </a:rPr>
              <a:t>coNP</a:t>
            </a:r>
            <a:r>
              <a:rPr lang="en-US" sz="2000" dirty="0">
                <a:latin typeface="Comic Sans MS" pitchFamily="66" charset="0"/>
              </a:rPr>
              <a:t>, PSPACE, </a:t>
            </a:r>
            <a:r>
              <a:rPr lang="en-US" sz="2000" dirty="0" err="1">
                <a:latin typeface="Comic Sans MS" pitchFamily="66" charset="0"/>
              </a:rPr>
              <a:t>Exptime</a:t>
            </a:r>
            <a:r>
              <a:rPr lang="en-US" sz="2000" dirty="0">
                <a:latin typeface="Comic Sans MS" pitchFamily="66" charset="0"/>
              </a:rPr>
              <a:t>, …</a:t>
            </a:r>
          </a:p>
          <a:p>
            <a:pPr marL="914400" lvl="1" indent="-457200">
              <a:spcBef>
                <a:spcPct val="20000"/>
              </a:spcBef>
              <a:buFont typeface="Wingdings" pitchFamily="2" charset="2"/>
              <a:buChar char="§"/>
              <a:defRPr/>
            </a:pPr>
            <a:r>
              <a:rPr lang="en-US" sz="2000" dirty="0">
                <a:latin typeface="Comic Sans MS" pitchFamily="66" charset="0"/>
              </a:rPr>
              <a:t>Problems may require exponential-time (or more) to solve</a:t>
            </a:r>
          </a:p>
          <a:p>
            <a:pPr marL="914400" lvl="1" indent="-457200">
              <a:spcBef>
                <a:spcPct val="20000"/>
              </a:spcBef>
              <a:buFont typeface="Wingdings" pitchFamily="2" charset="2"/>
              <a:buChar char="§"/>
              <a:defRPr/>
            </a:pPr>
            <a:r>
              <a:rPr lang="en-US" sz="2000" dirty="0">
                <a:latin typeface="Comic Sans MS" pitchFamily="66" charset="0"/>
              </a:rPr>
              <a:t>Not all exponential-time problems are equal…</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066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(Un)Decidability</a:t>
            </a:r>
          </a:p>
        </p:txBody>
      </p:sp>
      <p:sp>
        <p:nvSpPr>
          <p:cNvPr id="42" name="Content Placeholder 3"/>
          <p:cNvSpPr txBox="1">
            <a:spLocks/>
          </p:cNvSpPr>
          <p:nvPr/>
        </p:nvSpPr>
        <p:spPr>
          <a:xfrm>
            <a:off x="0" y="6858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Some problems cannot be solved by a computer at all!</a:t>
            </a:r>
          </a:p>
          <a:p>
            <a:pPr marL="457200" indent="-457200">
              <a:spcBef>
                <a:spcPct val="20000"/>
              </a:spcBef>
              <a:buFont typeface="Wingdings" pitchFamily="2" charset="2"/>
              <a:buChar char="q"/>
              <a:defRPr/>
            </a:pPr>
            <a:r>
              <a:rPr lang="en-US" sz="2000" dirty="0">
                <a:latin typeface="Comic Sans MS" pitchFamily="66" charset="0"/>
              </a:rPr>
              <a:t>Fundamental Theorem of CS: Alan Turing (1936):</a:t>
            </a:r>
          </a:p>
          <a:p>
            <a:pPr marL="914400" lvl="1" indent="-457200">
              <a:spcBef>
                <a:spcPct val="20000"/>
              </a:spcBef>
              <a:buFont typeface="Wingdings" pitchFamily="2" charset="2"/>
              <a:buChar char="§"/>
              <a:defRPr/>
            </a:pPr>
            <a:r>
              <a:rPr lang="en-US" sz="2000" dirty="0">
                <a:latin typeface="Comic Sans MS" pitchFamily="66" charset="0"/>
              </a:rPr>
              <a:t>Halting problem for Turing machines is </a:t>
            </a:r>
            <a:r>
              <a:rPr lang="en-US" sz="2000" dirty="0" err="1">
                <a:latin typeface="Comic Sans MS" pitchFamily="66" charset="0"/>
              </a:rPr>
              <a:t>undecidable</a:t>
            </a:r>
            <a:r>
              <a:rPr lang="en-US" sz="2000" dirty="0">
                <a:latin typeface="Comic Sans MS" pitchFamily="66" charset="0"/>
              </a:rPr>
              <a:t>.</a:t>
            </a:r>
          </a:p>
          <a:p>
            <a:pPr marL="914400" lvl="1" indent="-457200">
              <a:spcBef>
                <a:spcPct val="20000"/>
              </a:spcBef>
              <a:buFont typeface="Wingdings" pitchFamily="2" charset="2"/>
              <a:buChar char="§"/>
              <a:defRPr/>
            </a:pPr>
            <a:r>
              <a:rPr lang="en-US" sz="2000" dirty="0">
                <a:latin typeface="Comic Sans MS" pitchFamily="66" charset="0"/>
              </a:rPr>
              <a:t>There does not exist a program that takes as its input another program C and input x, and determines if C terminates on input x</a:t>
            </a:r>
          </a:p>
          <a:p>
            <a:pPr marL="457200" indent="-457200">
              <a:spcBef>
                <a:spcPct val="20000"/>
              </a:spcBef>
              <a:buFont typeface="Wingdings" pitchFamily="2" charset="2"/>
              <a:buChar char="q"/>
              <a:defRPr/>
            </a:pPr>
            <a:r>
              <a:rPr lang="en-US" sz="2000" dirty="0">
                <a:latin typeface="Comic Sans MS" pitchFamily="66" charset="0"/>
              </a:rPr>
              <a:t>Intuition: If a program could analyze other programs exactly, then it can analyze itself, and this suffices to set up a logical contradiction!</a:t>
            </a:r>
          </a:p>
          <a:p>
            <a:pPr marL="457200" indent="-457200">
              <a:spcBef>
                <a:spcPct val="20000"/>
              </a:spcBef>
              <a:buFont typeface="Wingdings" pitchFamily="2" charset="2"/>
              <a:buChar char="q"/>
              <a:defRPr/>
            </a:pPr>
            <a:r>
              <a:rPr lang="en-US" sz="2000" dirty="0">
                <a:latin typeface="Comic Sans MS" pitchFamily="66" charset="0"/>
              </a:rPr>
              <a:t>A surprisingly </a:t>
            </a:r>
            <a:r>
              <a:rPr lang="en-US" sz="2000" dirty="0" err="1">
                <a:latin typeface="Comic Sans MS" pitchFamily="66" charset="0"/>
              </a:rPr>
              <a:t>undecidable</a:t>
            </a:r>
            <a:r>
              <a:rPr lang="en-US" sz="2000" dirty="0">
                <a:latin typeface="Comic Sans MS" pitchFamily="66" charset="0"/>
              </a:rPr>
              <a:t> problem: Does a given a polynomial (e.g. x</a:t>
            </a:r>
            <a:r>
              <a:rPr lang="en-US" sz="2000" baseline="30000" dirty="0">
                <a:latin typeface="Comic Sans MS" pitchFamily="66" charset="0"/>
              </a:rPr>
              <a:t>3</a:t>
            </a:r>
            <a:r>
              <a:rPr lang="en-US" sz="2000" dirty="0">
                <a:latin typeface="Comic Sans MS" pitchFamily="66" charset="0"/>
              </a:rPr>
              <a:t>+2xy</a:t>
            </a:r>
            <a:r>
              <a:rPr lang="en-US" sz="2000" baseline="30000" dirty="0">
                <a:latin typeface="Comic Sans MS" pitchFamily="66" charset="0"/>
              </a:rPr>
              <a:t>2</a:t>
            </a:r>
            <a:r>
              <a:rPr lang="en-US" sz="2000" dirty="0">
                <a:latin typeface="Comic Sans MS" pitchFamily="66" charset="0"/>
              </a:rPr>
              <a:t>-15xy +156) have integer roots?</a:t>
            </a:r>
          </a:p>
          <a:p>
            <a:pPr marL="457200" indent="-457200">
              <a:spcBef>
                <a:spcPct val="20000"/>
              </a:spcBef>
              <a:buFont typeface="Wingdings" pitchFamily="2" charset="2"/>
              <a:buChar char="q"/>
              <a:defRPr/>
            </a:pPr>
            <a:r>
              <a:rPr lang="en-US" sz="2000" dirty="0">
                <a:latin typeface="Comic Sans MS" pitchFamily="66" charset="0"/>
              </a:rPr>
              <a:t>Decidable Problems: There exists a program (or Turing machine) that solves the problem correctly (gives the right answer and stops)</a:t>
            </a:r>
          </a:p>
          <a:p>
            <a:pPr marL="914400" lvl="1" indent="-457200">
              <a:spcBef>
                <a:spcPct val="20000"/>
              </a:spcBef>
              <a:buFont typeface="Wingdings" pitchFamily="2" charset="2"/>
              <a:buChar char="§"/>
              <a:defRPr/>
            </a:pPr>
            <a:r>
              <a:rPr lang="en-US" sz="2000" dirty="0">
                <a:latin typeface="Comic Sans MS" pitchFamily="66" charset="0"/>
              </a:rPr>
              <a:t>Includes problems in P as well as intractable classes such as NP, </a:t>
            </a:r>
            <a:r>
              <a:rPr lang="en-US" sz="2000" dirty="0" err="1">
                <a:latin typeface="Comic Sans MS" pitchFamily="66" charset="0"/>
              </a:rPr>
              <a:t>Exptime</a:t>
            </a:r>
            <a:r>
              <a:rPr lang="en-US" sz="2000" dirty="0">
                <a:latin typeface="Comic Sans MS" pitchFamily="66" charset="0"/>
              </a:rPr>
              <a:t>, etc.</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168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Back To Invariant Verification Problem</a:t>
            </a:r>
          </a:p>
        </p:txBody>
      </p:sp>
      <p:sp>
        <p:nvSpPr>
          <p:cNvPr id="8" name="Rectangle 4"/>
          <p:cNvSpPr>
            <a:spLocks noChangeArrowheads="1"/>
          </p:cNvSpPr>
          <p:nvPr/>
        </p:nvSpPr>
        <p:spPr bwMode="auto">
          <a:xfrm>
            <a:off x="3657600" y="1752600"/>
            <a:ext cx="2895600" cy="1066800"/>
          </a:xfrm>
          <a:prstGeom prst="rect">
            <a:avLst/>
          </a:prstGeom>
          <a:solidFill>
            <a:srgbClr val="FFCC99">
              <a:alpha val="58038"/>
            </a:srgbClr>
          </a:solidFill>
          <a:ln w="31750">
            <a:solidFill>
              <a:schemeClr val="tx1"/>
            </a:solidFill>
            <a:miter lim="800000"/>
            <a:headEnd/>
            <a:tailEnd/>
          </a:ln>
        </p:spPr>
        <p:txBody>
          <a:bodyPr wrap="none" anchor="ctr"/>
          <a:lstStyle/>
          <a:p>
            <a:pPr algn="ctr" eaLnBrk="0" hangingPunct="0"/>
            <a:endParaRPr lang="en-US">
              <a:solidFill>
                <a:schemeClr val="tx1"/>
              </a:solidFill>
            </a:endParaRPr>
          </a:p>
        </p:txBody>
      </p:sp>
      <p:sp>
        <p:nvSpPr>
          <p:cNvPr id="9" name="Line 5"/>
          <p:cNvSpPr>
            <a:spLocks noChangeShapeType="1"/>
          </p:cNvSpPr>
          <p:nvPr/>
        </p:nvSpPr>
        <p:spPr bwMode="auto">
          <a:xfrm>
            <a:off x="2819400" y="20574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0" name="Line 6"/>
          <p:cNvSpPr>
            <a:spLocks noChangeShapeType="1"/>
          </p:cNvSpPr>
          <p:nvPr/>
        </p:nvSpPr>
        <p:spPr bwMode="auto">
          <a:xfrm>
            <a:off x="2819400" y="25908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1" name="Line 7"/>
          <p:cNvSpPr>
            <a:spLocks noChangeShapeType="1"/>
          </p:cNvSpPr>
          <p:nvPr/>
        </p:nvSpPr>
        <p:spPr bwMode="auto">
          <a:xfrm>
            <a:off x="6553200" y="2057400"/>
            <a:ext cx="838200" cy="0"/>
          </a:xfrm>
          <a:prstGeom prst="line">
            <a:avLst/>
          </a:prstGeom>
          <a:noFill/>
          <a:ln w="31750">
            <a:solidFill>
              <a:srgbClr val="00B050"/>
            </a:solidFill>
            <a:round/>
            <a:headEnd/>
            <a:tailEnd type="triangle" w="med" len="med"/>
          </a:ln>
        </p:spPr>
        <p:txBody>
          <a:bodyPr wrap="none" anchor="ctr"/>
          <a:lstStyle/>
          <a:p>
            <a:endParaRPr lang="en-US"/>
          </a:p>
        </p:txBody>
      </p:sp>
      <p:sp>
        <p:nvSpPr>
          <p:cNvPr id="12" name="Line 8"/>
          <p:cNvSpPr>
            <a:spLocks noChangeShapeType="1"/>
          </p:cNvSpPr>
          <p:nvPr/>
        </p:nvSpPr>
        <p:spPr bwMode="auto">
          <a:xfrm>
            <a:off x="6553200" y="2514600"/>
            <a:ext cx="838200" cy="0"/>
          </a:xfrm>
          <a:prstGeom prst="line">
            <a:avLst/>
          </a:prstGeom>
          <a:noFill/>
          <a:ln w="31750">
            <a:solidFill>
              <a:srgbClr val="CC0000"/>
            </a:solidFill>
            <a:round/>
            <a:headEnd/>
            <a:tailEnd type="triangle" w="med" len="med"/>
          </a:ln>
        </p:spPr>
        <p:txBody>
          <a:bodyPr wrap="none" anchor="ctr"/>
          <a:lstStyle/>
          <a:p>
            <a:endParaRPr lang="en-US"/>
          </a:p>
        </p:txBody>
      </p:sp>
      <p:sp>
        <p:nvSpPr>
          <p:cNvPr id="13" name="Text Box 9"/>
          <p:cNvSpPr txBox="1">
            <a:spLocks noChangeArrowheads="1"/>
          </p:cNvSpPr>
          <p:nvPr/>
        </p:nvSpPr>
        <p:spPr bwMode="auto">
          <a:xfrm>
            <a:off x="304800" y="1828800"/>
            <a:ext cx="2591993" cy="461665"/>
          </a:xfrm>
          <a:prstGeom prst="rect">
            <a:avLst/>
          </a:prstGeom>
          <a:noFill/>
          <a:ln w="12700">
            <a:noFill/>
            <a:miter lim="800000"/>
            <a:headEnd/>
            <a:tailEnd/>
          </a:ln>
        </p:spPr>
        <p:txBody>
          <a:bodyPr wrap="none" anchor="ctr">
            <a:spAutoFit/>
          </a:bodyPr>
          <a:lstStyle/>
          <a:p>
            <a:pPr algn="ctr" eaLnBrk="0" hangingPunct="0"/>
            <a:r>
              <a:rPr lang="en-US" sz="2400" dirty="0"/>
              <a:t>Transition System T</a:t>
            </a:r>
          </a:p>
        </p:txBody>
      </p:sp>
      <p:sp>
        <p:nvSpPr>
          <p:cNvPr id="14" name="Text Box 10"/>
          <p:cNvSpPr txBox="1">
            <a:spLocks noChangeArrowheads="1"/>
          </p:cNvSpPr>
          <p:nvPr/>
        </p:nvSpPr>
        <p:spPr bwMode="auto">
          <a:xfrm>
            <a:off x="1163095" y="2362200"/>
            <a:ext cx="1527854" cy="461665"/>
          </a:xfrm>
          <a:prstGeom prst="rect">
            <a:avLst/>
          </a:prstGeom>
          <a:noFill/>
          <a:ln w="12700">
            <a:noFill/>
            <a:miter lim="800000"/>
            <a:headEnd/>
            <a:tailEnd/>
          </a:ln>
        </p:spPr>
        <p:txBody>
          <a:bodyPr wrap="none" anchor="ctr">
            <a:spAutoFit/>
          </a:bodyPr>
          <a:lstStyle/>
          <a:p>
            <a:pPr algn="ctr" eaLnBrk="0" hangingPunct="0"/>
            <a:r>
              <a:rPr lang="en-US" sz="2400" dirty="0"/>
              <a:t>Property </a:t>
            </a:r>
            <a:r>
              <a:rPr lang="en-US" sz="2400" dirty="0">
                <a:latin typeface="Symbol" pitchFamily="18" charset="2"/>
              </a:rPr>
              <a:t>j</a:t>
            </a:r>
          </a:p>
        </p:txBody>
      </p:sp>
      <p:sp>
        <p:nvSpPr>
          <p:cNvPr id="15" name="Text Box 11"/>
          <p:cNvSpPr txBox="1">
            <a:spLocks noChangeArrowheads="1"/>
          </p:cNvSpPr>
          <p:nvPr/>
        </p:nvSpPr>
        <p:spPr bwMode="auto">
          <a:xfrm>
            <a:off x="7467600" y="1752600"/>
            <a:ext cx="594457" cy="461665"/>
          </a:xfrm>
          <a:prstGeom prst="rect">
            <a:avLst/>
          </a:prstGeom>
          <a:noFill/>
          <a:ln w="12700">
            <a:noFill/>
            <a:miter lim="800000"/>
            <a:headEnd/>
            <a:tailEnd/>
          </a:ln>
        </p:spPr>
        <p:txBody>
          <a:bodyPr wrap="none" anchor="ctr">
            <a:spAutoFit/>
          </a:bodyPr>
          <a:lstStyle/>
          <a:p>
            <a:pPr algn="ctr" eaLnBrk="0" hangingPunct="0"/>
            <a:r>
              <a:rPr lang="en-US" sz="2400" dirty="0">
                <a:solidFill>
                  <a:srgbClr val="00B050"/>
                </a:solidFill>
              </a:rPr>
              <a:t>yes</a:t>
            </a:r>
          </a:p>
        </p:txBody>
      </p:sp>
      <p:sp>
        <p:nvSpPr>
          <p:cNvPr id="16" name="Text Box 12"/>
          <p:cNvSpPr txBox="1">
            <a:spLocks noChangeArrowheads="1"/>
          </p:cNvSpPr>
          <p:nvPr/>
        </p:nvSpPr>
        <p:spPr bwMode="auto">
          <a:xfrm>
            <a:off x="7543800" y="2286000"/>
            <a:ext cx="1162050" cy="457200"/>
          </a:xfrm>
          <a:prstGeom prst="rect">
            <a:avLst/>
          </a:prstGeom>
          <a:noFill/>
          <a:ln w="12700">
            <a:noFill/>
            <a:miter lim="800000"/>
            <a:headEnd/>
            <a:tailEnd/>
          </a:ln>
        </p:spPr>
        <p:txBody>
          <a:bodyPr wrap="none" anchor="ctr">
            <a:spAutoFit/>
          </a:bodyPr>
          <a:lstStyle/>
          <a:p>
            <a:pPr algn="ctr" eaLnBrk="0" hangingPunct="0"/>
            <a:r>
              <a:rPr lang="en-US" sz="2400" dirty="0">
                <a:solidFill>
                  <a:srgbClr val="CC0000"/>
                </a:solidFill>
              </a:rPr>
              <a:t>no/bug</a:t>
            </a:r>
          </a:p>
        </p:txBody>
      </p:sp>
      <p:sp>
        <p:nvSpPr>
          <p:cNvPr id="17" name="Rectangle 3"/>
          <p:cNvSpPr txBox="1">
            <a:spLocks noChangeArrowheads="1"/>
          </p:cNvSpPr>
          <p:nvPr/>
        </p:nvSpPr>
        <p:spPr>
          <a:xfrm>
            <a:off x="3505200" y="1752600"/>
            <a:ext cx="3276600" cy="1066800"/>
          </a:xfrm>
          <a:prstGeom prst="rect">
            <a:avLst/>
          </a:prstGeom>
        </p:spPr>
        <p:txBody>
          <a:bodyPr vert="horz" lIns="91432" tIns="45716" rIns="91432" bIns="45716"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a:solidFill>
                  <a:schemeClr val="hlink"/>
                </a:solidFill>
              </a:rPr>
              <a:t>Verifier</a:t>
            </a:r>
          </a:p>
          <a:p>
            <a:r>
              <a:rPr lang="en-US" sz="2000" dirty="0">
                <a:solidFill>
                  <a:schemeClr val="hlink"/>
                </a:solidFill>
              </a:rPr>
              <a:t>Is </a:t>
            </a:r>
            <a:r>
              <a:rPr lang="en-US" sz="2000" dirty="0">
                <a:solidFill>
                  <a:schemeClr val="hlink"/>
                </a:solidFill>
                <a:latin typeface="Symbol" pitchFamily="18" charset="2"/>
              </a:rPr>
              <a:t>j</a:t>
            </a:r>
            <a:r>
              <a:rPr lang="en-US" sz="2000" dirty="0">
                <a:solidFill>
                  <a:schemeClr val="hlink"/>
                </a:solidFill>
              </a:rPr>
              <a:t> an invariant of T?</a:t>
            </a:r>
          </a:p>
        </p:txBody>
      </p:sp>
      <p:sp>
        <p:nvSpPr>
          <p:cNvPr id="28" name="Rectangle 15"/>
          <p:cNvSpPr txBox="1">
            <a:spLocks noChangeArrowheads="1"/>
          </p:cNvSpPr>
          <p:nvPr/>
        </p:nvSpPr>
        <p:spPr>
          <a:xfrm>
            <a:off x="381000" y="4191000"/>
            <a:ext cx="8763000" cy="1600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spcBef>
                <a:spcPct val="35000"/>
              </a:spcBef>
              <a:buFont typeface="Wingdings" pitchFamily="2" charset="2"/>
              <a:buNone/>
            </a:pPr>
            <a:r>
              <a:rPr lang="en-US" altLang="ko-KR" sz="2000" dirty="0">
                <a:solidFill>
                  <a:srgbClr val="C00000"/>
                </a:solidFill>
                <a:latin typeface="Comic Sans MS" pitchFamily="66" charset="0"/>
                <a:ea typeface="Gulim"/>
                <a:cs typeface="Gulim"/>
              </a:rPr>
              <a:t>Theorem: Invariant verification problem is </a:t>
            </a:r>
            <a:r>
              <a:rPr lang="en-US" altLang="ko-KR" sz="2000" dirty="0" err="1">
                <a:solidFill>
                  <a:srgbClr val="C00000"/>
                </a:solidFill>
                <a:latin typeface="Comic Sans MS" pitchFamily="66" charset="0"/>
                <a:ea typeface="Gulim"/>
                <a:cs typeface="Gulim"/>
              </a:rPr>
              <a:t>undecidable</a:t>
            </a:r>
            <a:r>
              <a:rPr lang="en-US" altLang="ko-KR" sz="2000" dirty="0">
                <a:solidFill>
                  <a:srgbClr val="C00000"/>
                </a:solidFill>
                <a:latin typeface="Comic Sans MS" pitchFamily="66" charset="0"/>
                <a:ea typeface="Gulim"/>
                <a:cs typeface="Gulim"/>
              </a:rPr>
              <a:t>.</a:t>
            </a:r>
          </a:p>
          <a:p>
            <a:pPr>
              <a:lnSpc>
                <a:spcPct val="80000"/>
              </a:lnSpc>
              <a:spcBef>
                <a:spcPct val="35000"/>
              </a:spcBef>
              <a:buFont typeface="Wingdings" pitchFamily="2" charset="2"/>
              <a:buNone/>
            </a:pPr>
            <a:r>
              <a:rPr lang="en-US" altLang="ko-KR" sz="2000" dirty="0">
                <a:solidFill>
                  <a:srgbClr val="000099"/>
                </a:solidFill>
                <a:latin typeface="Comic Sans MS" pitchFamily="66" charset="0"/>
                <a:ea typeface="Gulim"/>
                <a:cs typeface="Gulim"/>
              </a:rPr>
              <a:t>	If some state variables in T are of type </a:t>
            </a:r>
            <a:r>
              <a:rPr lang="en-US" altLang="ko-KR" sz="2000" dirty="0" err="1">
                <a:solidFill>
                  <a:srgbClr val="000099"/>
                </a:solidFill>
                <a:latin typeface="Comic Sans MS" pitchFamily="66" charset="0"/>
                <a:ea typeface="Gulim"/>
                <a:cs typeface="Gulim"/>
              </a:rPr>
              <a:t>int</a:t>
            </a:r>
            <a:r>
              <a:rPr lang="en-US" altLang="ko-KR" sz="2000" dirty="0">
                <a:solidFill>
                  <a:srgbClr val="000099"/>
                </a:solidFill>
                <a:latin typeface="Comic Sans MS" pitchFamily="66" charset="0"/>
                <a:ea typeface="Gulim"/>
                <a:cs typeface="Gulim"/>
              </a:rPr>
              <a:t>, then T can correspond to an arbitrary program (or Turing machine).</a:t>
            </a:r>
          </a:p>
          <a:p>
            <a:pPr>
              <a:lnSpc>
                <a:spcPct val="80000"/>
              </a:lnSpc>
              <a:spcBef>
                <a:spcPct val="35000"/>
              </a:spcBef>
              <a:buFont typeface="Wingdings" pitchFamily="2" charset="2"/>
              <a:buNone/>
            </a:pPr>
            <a:r>
              <a:rPr lang="en-US" altLang="ko-KR" sz="2000" dirty="0">
                <a:solidFill>
                  <a:srgbClr val="000099"/>
                </a:solidFill>
                <a:latin typeface="Comic Sans MS" pitchFamily="66" charset="0"/>
                <a:ea typeface="Gulim"/>
                <a:cs typeface="Gulim"/>
              </a:rPr>
              <a:t>	Intuition: there is no a priori bound on number of reachable states in such case, so examining all reachable states is not possible</a:t>
            </a:r>
          </a:p>
        </p:txBody>
      </p:sp>
      <p:grpSp>
        <p:nvGrpSpPr>
          <p:cNvPr id="18" name="Group 17"/>
          <p:cNvGrpSpPr/>
          <p:nvPr/>
        </p:nvGrpSpPr>
        <p:grpSpPr>
          <a:xfrm>
            <a:off x="0" y="6142038"/>
            <a:ext cx="9144000" cy="715962"/>
            <a:chOff x="0" y="6142038"/>
            <a:chExt cx="9144000" cy="715962"/>
          </a:xfrm>
        </p:grpSpPr>
        <p:pic>
          <p:nvPicPr>
            <p:cNvPr id="2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2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270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43092455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Finite-State Invariant Verification Problem</a:t>
            </a:r>
          </a:p>
        </p:txBody>
      </p:sp>
      <p:sp>
        <p:nvSpPr>
          <p:cNvPr id="8" name="Rectangle 4"/>
          <p:cNvSpPr>
            <a:spLocks noChangeArrowheads="1"/>
          </p:cNvSpPr>
          <p:nvPr/>
        </p:nvSpPr>
        <p:spPr bwMode="auto">
          <a:xfrm>
            <a:off x="3657600" y="1752600"/>
            <a:ext cx="2895600" cy="1066800"/>
          </a:xfrm>
          <a:prstGeom prst="rect">
            <a:avLst/>
          </a:prstGeom>
          <a:solidFill>
            <a:srgbClr val="FFCC99">
              <a:alpha val="58038"/>
            </a:srgbClr>
          </a:solidFill>
          <a:ln w="31750">
            <a:solidFill>
              <a:schemeClr val="tx1"/>
            </a:solidFill>
            <a:miter lim="800000"/>
            <a:headEnd/>
            <a:tailEnd/>
          </a:ln>
        </p:spPr>
        <p:txBody>
          <a:bodyPr wrap="none" anchor="ctr"/>
          <a:lstStyle/>
          <a:p>
            <a:pPr algn="ctr" eaLnBrk="0" hangingPunct="0"/>
            <a:endParaRPr lang="en-US">
              <a:solidFill>
                <a:schemeClr val="tx1"/>
              </a:solidFill>
            </a:endParaRPr>
          </a:p>
        </p:txBody>
      </p:sp>
      <p:sp>
        <p:nvSpPr>
          <p:cNvPr id="9" name="Line 5"/>
          <p:cNvSpPr>
            <a:spLocks noChangeShapeType="1"/>
          </p:cNvSpPr>
          <p:nvPr/>
        </p:nvSpPr>
        <p:spPr bwMode="auto">
          <a:xfrm>
            <a:off x="2819400" y="20574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0" name="Line 6"/>
          <p:cNvSpPr>
            <a:spLocks noChangeShapeType="1"/>
          </p:cNvSpPr>
          <p:nvPr/>
        </p:nvSpPr>
        <p:spPr bwMode="auto">
          <a:xfrm>
            <a:off x="2819400" y="25908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1" name="Line 7"/>
          <p:cNvSpPr>
            <a:spLocks noChangeShapeType="1"/>
          </p:cNvSpPr>
          <p:nvPr/>
        </p:nvSpPr>
        <p:spPr bwMode="auto">
          <a:xfrm>
            <a:off x="6553200" y="2057400"/>
            <a:ext cx="838200" cy="0"/>
          </a:xfrm>
          <a:prstGeom prst="line">
            <a:avLst/>
          </a:prstGeom>
          <a:noFill/>
          <a:ln w="31750">
            <a:solidFill>
              <a:srgbClr val="00B050"/>
            </a:solidFill>
            <a:round/>
            <a:headEnd/>
            <a:tailEnd type="triangle" w="med" len="med"/>
          </a:ln>
        </p:spPr>
        <p:txBody>
          <a:bodyPr wrap="none" anchor="ctr"/>
          <a:lstStyle/>
          <a:p>
            <a:endParaRPr lang="en-US"/>
          </a:p>
        </p:txBody>
      </p:sp>
      <p:sp>
        <p:nvSpPr>
          <p:cNvPr id="12" name="Line 8"/>
          <p:cNvSpPr>
            <a:spLocks noChangeShapeType="1"/>
          </p:cNvSpPr>
          <p:nvPr/>
        </p:nvSpPr>
        <p:spPr bwMode="auto">
          <a:xfrm>
            <a:off x="6553200" y="2514600"/>
            <a:ext cx="838200" cy="0"/>
          </a:xfrm>
          <a:prstGeom prst="line">
            <a:avLst/>
          </a:prstGeom>
          <a:noFill/>
          <a:ln w="31750">
            <a:solidFill>
              <a:srgbClr val="CC0000"/>
            </a:solidFill>
            <a:round/>
            <a:headEnd/>
            <a:tailEnd type="triangle" w="med" len="med"/>
          </a:ln>
        </p:spPr>
        <p:txBody>
          <a:bodyPr wrap="none" anchor="ctr"/>
          <a:lstStyle/>
          <a:p>
            <a:endParaRPr lang="en-US"/>
          </a:p>
        </p:txBody>
      </p:sp>
      <p:sp>
        <p:nvSpPr>
          <p:cNvPr id="13" name="Text Box 9"/>
          <p:cNvSpPr txBox="1">
            <a:spLocks noChangeArrowheads="1"/>
          </p:cNvSpPr>
          <p:nvPr/>
        </p:nvSpPr>
        <p:spPr bwMode="auto">
          <a:xfrm>
            <a:off x="304800" y="1447800"/>
            <a:ext cx="2591992" cy="830997"/>
          </a:xfrm>
          <a:prstGeom prst="rect">
            <a:avLst/>
          </a:prstGeom>
          <a:noFill/>
          <a:ln w="12700">
            <a:noFill/>
            <a:miter lim="800000"/>
            <a:headEnd/>
            <a:tailEnd/>
          </a:ln>
        </p:spPr>
        <p:txBody>
          <a:bodyPr wrap="none" anchor="ctr">
            <a:spAutoFit/>
          </a:bodyPr>
          <a:lstStyle/>
          <a:p>
            <a:pPr algn="ctr" eaLnBrk="0" hangingPunct="0"/>
            <a:r>
              <a:rPr lang="en-US" sz="2400" dirty="0"/>
              <a:t>Finite-state</a:t>
            </a:r>
          </a:p>
          <a:p>
            <a:pPr algn="ctr" eaLnBrk="0" hangingPunct="0"/>
            <a:r>
              <a:rPr lang="en-US" sz="2400" dirty="0"/>
              <a:t>Transition System T</a:t>
            </a:r>
          </a:p>
        </p:txBody>
      </p:sp>
      <p:sp>
        <p:nvSpPr>
          <p:cNvPr id="14" name="Text Box 10"/>
          <p:cNvSpPr txBox="1">
            <a:spLocks noChangeArrowheads="1"/>
          </p:cNvSpPr>
          <p:nvPr/>
        </p:nvSpPr>
        <p:spPr bwMode="auto">
          <a:xfrm>
            <a:off x="1163095" y="2362200"/>
            <a:ext cx="1527854" cy="461665"/>
          </a:xfrm>
          <a:prstGeom prst="rect">
            <a:avLst/>
          </a:prstGeom>
          <a:noFill/>
          <a:ln w="12700">
            <a:noFill/>
            <a:miter lim="800000"/>
            <a:headEnd/>
            <a:tailEnd/>
          </a:ln>
        </p:spPr>
        <p:txBody>
          <a:bodyPr wrap="none" anchor="ctr">
            <a:spAutoFit/>
          </a:bodyPr>
          <a:lstStyle/>
          <a:p>
            <a:pPr algn="ctr" eaLnBrk="0" hangingPunct="0"/>
            <a:r>
              <a:rPr lang="en-US" sz="2400" dirty="0"/>
              <a:t>Property </a:t>
            </a:r>
            <a:r>
              <a:rPr lang="en-US" sz="2400" dirty="0">
                <a:latin typeface="Symbol" pitchFamily="18" charset="2"/>
              </a:rPr>
              <a:t>j</a:t>
            </a:r>
          </a:p>
        </p:txBody>
      </p:sp>
      <p:sp>
        <p:nvSpPr>
          <p:cNvPr id="15" name="Text Box 11"/>
          <p:cNvSpPr txBox="1">
            <a:spLocks noChangeArrowheads="1"/>
          </p:cNvSpPr>
          <p:nvPr/>
        </p:nvSpPr>
        <p:spPr bwMode="auto">
          <a:xfrm>
            <a:off x="7467600" y="1752600"/>
            <a:ext cx="594457" cy="461665"/>
          </a:xfrm>
          <a:prstGeom prst="rect">
            <a:avLst/>
          </a:prstGeom>
          <a:noFill/>
          <a:ln w="12700">
            <a:noFill/>
            <a:miter lim="800000"/>
            <a:headEnd/>
            <a:tailEnd/>
          </a:ln>
        </p:spPr>
        <p:txBody>
          <a:bodyPr wrap="none" anchor="ctr">
            <a:spAutoFit/>
          </a:bodyPr>
          <a:lstStyle/>
          <a:p>
            <a:pPr algn="ctr" eaLnBrk="0" hangingPunct="0"/>
            <a:r>
              <a:rPr lang="en-US" sz="2400" dirty="0">
                <a:solidFill>
                  <a:srgbClr val="00B050"/>
                </a:solidFill>
              </a:rPr>
              <a:t>yes</a:t>
            </a:r>
          </a:p>
        </p:txBody>
      </p:sp>
      <p:sp>
        <p:nvSpPr>
          <p:cNvPr id="16" name="Text Box 12"/>
          <p:cNvSpPr txBox="1">
            <a:spLocks noChangeArrowheads="1"/>
          </p:cNvSpPr>
          <p:nvPr/>
        </p:nvSpPr>
        <p:spPr bwMode="auto">
          <a:xfrm>
            <a:off x="7543800" y="2286000"/>
            <a:ext cx="1162050" cy="457200"/>
          </a:xfrm>
          <a:prstGeom prst="rect">
            <a:avLst/>
          </a:prstGeom>
          <a:noFill/>
          <a:ln w="12700">
            <a:noFill/>
            <a:miter lim="800000"/>
            <a:headEnd/>
            <a:tailEnd/>
          </a:ln>
        </p:spPr>
        <p:txBody>
          <a:bodyPr wrap="none" anchor="ctr">
            <a:spAutoFit/>
          </a:bodyPr>
          <a:lstStyle/>
          <a:p>
            <a:pPr algn="ctr" eaLnBrk="0" hangingPunct="0"/>
            <a:r>
              <a:rPr lang="en-US" sz="2400" dirty="0">
                <a:solidFill>
                  <a:srgbClr val="CC0000"/>
                </a:solidFill>
              </a:rPr>
              <a:t>no/bug</a:t>
            </a:r>
          </a:p>
        </p:txBody>
      </p:sp>
      <p:sp>
        <p:nvSpPr>
          <p:cNvPr id="17" name="Rectangle 3"/>
          <p:cNvSpPr txBox="1">
            <a:spLocks noChangeArrowheads="1"/>
          </p:cNvSpPr>
          <p:nvPr/>
        </p:nvSpPr>
        <p:spPr>
          <a:xfrm>
            <a:off x="3505200" y="1752600"/>
            <a:ext cx="3276600" cy="1066800"/>
          </a:xfrm>
          <a:prstGeom prst="rect">
            <a:avLst/>
          </a:prstGeom>
        </p:spPr>
        <p:txBody>
          <a:bodyPr vert="horz" lIns="91432" tIns="45716" rIns="91432" bIns="45716"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a:solidFill>
                  <a:schemeClr val="hlink"/>
                </a:solidFill>
              </a:rPr>
              <a:t>Verifier</a:t>
            </a:r>
          </a:p>
          <a:p>
            <a:r>
              <a:rPr lang="en-US" sz="2000" dirty="0">
                <a:solidFill>
                  <a:schemeClr val="hlink"/>
                </a:solidFill>
              </a:rPr>
              <a:t>Is </a:t>
            </a:r>
            <a:r>
              <a:rPr lang="en-US" sz="2000" dirty="0">
                <a:solidFill>
                  <a:schemeClr val="hlink"/>
                </a:solidFill>
                <a:latin typeface="Symbol" pitchFamily="18" charset="2"/>
              </a:rPr>
              <a:t>j</a:t>
            </a:r>
            <a:r>
              <a:rPr lang="en-US" sz="2000" dirty="0">
                <a:solidFill>
                  <a:schemeClr val="hlink"/>
                </a:solidFill>
              </a:rPr>
              <a:t> an invariant of T?</a:t>
            </a:r>
          </a:p>
        </p:txBody>
      </p:sp>
      <p:sp>
        <p:nvSpPr>
          <p:cNvPr id="28" name="Rectangle 15"/>
          <p:cNvSpPr txBox="1">
            <a:spLocks noChangeArrowheads="1"/>
          </p:cNvSpPr>
          <p:nvPr/>
        </p:nvSpPr>
        <p:spPr>
          <a:xfrm>
            <a:off x="381000" y="3352800"/>
            <a:ext cx="8763000" cy="2362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spcBef>
                <a:spcPct val="35000"/>
              </a:spcBef>
              <a:buFont typeface="Wingdings" pitchFamily="2" charset="2"/>
              <a:buNone/>
            </a:pPr>
            <a:r>
              <a:rPr lang="en-US" altLang="ko-KR" sz="2000" dirty="0">
                <a:solidFill>
                  <a:srgbClr val="C00000"/>
                </a:solidFill>
                <a:latin typeface="Comic Sans MS" pitchFamily="66" charset="0"/>
                <a:ea typeface="Gulim"/>
                <a:cs typeface="Gulim"/>
              </a:rPr>
              <a:t>Theorem: Invariant verification problem for finite-state systems is decidable.</a:t>
            </a:r>
          </a:p>
          <a:p>
            <a:pPr>
              <a:lnSpc>
                <a:spcPct val="80000"/>
              </a:lnSpc>
              <a:spcBef>
                <a:spcPct val="35000"/>
              </a:spcBef>
              <a:buFont typeface="Wingdings" pitchFamily="2" charset="2"/>
              <a:buNone/>
            </a:pPr>
            <a:r>
              <a:rPr lang="en-US" altLang="ko-KR" sz="2000" dirty="0">
                <a:solidFill>
                  <a:srgbClr val="000099"/>
                </a:solidFill>
                <a:latin typeface="Comic Sans MS" pitchFamily="66" charset="0"/>
                <a:ea typeface="Gulim"/>
                <a:cs typeface="Gulim"/>
              </a:rPr>
              <a:t>	If T has k Boolean variables, then total number of states is 2</a:t>
            </a:r>
            <a:r>
              <a:rPr lang="en-US" altLang="ko-KR" sz="2000" baseline="30000" dirty="0">
                <a:solidFill>
                  <a:srgbClr val="000099"/>
                </a:solidFill>
                <a:latin typeface="Comic Sans MS" pitchFamily="66" charset="0"/>
                <a:ea typeface="Gulim"/>
                <a:cs typeface="Gulim"/>
              </a:rPr>
              <a:t>k</a:t>
            </a:r>
            <a:r>
              <a:rPr lang="en-US" altLang="ko-KR" sz="2000" dirty="0">
                <a:solidFill>
                  <a:srgbClr val="000099"/>
                </a:solidFill>
                <a:latin typeface="Comic Sans MS" pitchFamily="66" charset="0"/>
                <a:ea typeface="Gulim"/>
                <a:cs typeface="Gulim"/>
              </a:rPr>
              <a:t>.</a:t>
            </a:r>
          </a:p>
          <a:p>
            <a:pPr>
              <a:lnSpc>
                <a:spcPct val="80000"/>
              </a:lnSpc>
              <a:spcBef>
                <a:spcPct val="35000"/>
              </a:spcBef>
              <a:buFont typeface="Wingdings" pitchFamily="2" charset="2"/>
              <a:buNone/>
            </a:pPr>
            <a:r>
              <a:rPr lang="en-US" altLang="ko-KR" sz="2000" dirty="0">
                <a:solidFill>
                  <a:srgbClr val="000099"/>
                </a:solidFill>
                <a:latin typeface="Comic Sans MS" pitchFamily="66" charset="0"/>
                <a:ea typeface="Gulim"/>
                <a:cs typeface="Gulim"/>
              </a:rPr>
              <a:t>	Verifier can systematically search through all possible states.</a:t>
            </a:r>
          </a:p>
          <a:p>
            <a:pPr>
              <a:lnSpc>
                <a:spcPct val="80000"/>
              </a:lnSpc>
              <a:spcBef>
                <a:spcPct val="35000"/>
              </a:spcBef>
              <a:buFont typeface="Wingdings" pitchFamily="2" charset="2"/>
              <a:buNone/>
            </a:pPr>
            <a:r>
              <a:rPr lang="en-US" altLang="ko-KR" sz="2000" dirty="0">
                <a:solidFill>
                  <a:srgbClr val="000099"/>
                </a:solidFill>
                <a:latin typeface="Comic Sans MS" pitchFamily="66" charset="0"/>
                <a:ea typeface="Gulim"/>
                <a:cs typeface="Gulim"/>
              </a:rPr>
              <a:t>	Complexity is exponential, more precisely, PSPACE (a class of problems a bit harder than NP-complete problems such as SAT).</a:t>
            </a:r>
          </a:p>
        </p:txBody>
      </p:sp>
      <p:grpSp>
        <p:nvGrpSpPr>
          <p:cNvPr id="18" name="Group 17"/>
          <p:cNvGrpSpPr/>
          <p:nvPr/>
        </p:nvGrpSpPr>
        <p:grpSpPr>
          <a:xfrm>
            <a:off x="0" y="6142038"/>
            <a:ext cx="9144000" cy="715962"/>
            <a:chOff x="0" y="6142038"/>
            <a:chExt cx="9144000" cy="715962"/>
          </a:xfrm>
        </p:grpSpPr>
        <p:pic>
          <p:nvPicPr>
            <p:cNvPr id="2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2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373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4309245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9"/>
          <p:cNvGrpSpPr/>
          <p:nvPr/>
        </p:nvGrpSpPr>
        <p:grpSpPr>
          <a:xfrm>
            <a:off x="1219200" y="2743199"/>
            <a:ext cx="3352800" cy="1981200"/>
            <a:chOff x="1981200" y="2438400"/>
            <a:chExt cx="3352800" cy="1981200"/>
          </a:xfrm>
        </p:grpSpPr>
        <p:sp>
          <p:nvSpPr>
            <p:cNvPr id="13" name="Text Box 9"/>
            <p:cNvSpPr txBox="1">
              <a:spLocks noChangeArrowheads="1"/>
            </p:cNvSpPr>
            <p:nvPr/>
          </p:nvSpPr>
          <p:spPr bwMode="auto">
            <a:xfrm>
              <a:off x="2895600" y="2514600"/>
              <a:ext cx="320922" cy="400110"/>
            </a:xfrm>
            <a:prstGeom prst="rect">
              <a:avLst/>
            </a:prstGeom>
            <a:noFill/>
            <a:ln w="12700">
              <a:noFill/>
              <a:miter lim="800000"/>
              <a:headEnd/>
              <a:tailEnd/>
            </a:ln>
          </p:spPr>
          <p:txBody>
            <a:bodyPr wrap="none" anchor="ctr">
              <a:spAutoFit/>
            </a:bodyPr>
            <a:lstStyle/>
            <a:p>
              <a:pPr algn="ctr" eaLnBrk="0" hangingPunct="0"/>
              <a:r>
                <a:rPr lang="en-US" sz="2000" b="1" dirty="0"/>
                <a:t>P</a:t>
              </a:r>
            </a:p>
          </p:txBody>
        </p:sp>
        <p:sp>
          <p:nvSpPr>
            <p:cNvPr id="18" name="Oval 17"/>
            <p:cNvSpPr/>
            <p:nvPr/>
          </p:nvSpPr>
          <p:spPr>
            <a:xfrm>
              <a:off x="1981200" y="2438400"/>
              <a:ext cx="3352800" cy="19812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Box 9"/>
            <p:cNvSpPr txBox="1">
              <a:spLocks noChangeArrowheads="1"/>
            </p:cNvSpPr>
            <p:nvPr/>
          </p:nvSpPr>
          <p:spPr bwMode="auto">
            <a:xfrm>
              <a:off x="2595390" y="3121224"/>
              <a:ext cx="2616870" cy="1015663"/>
            </a:xfrm>
            <a:prstGeom prst="rect">
              <a:avLst/>
            </a:prstGeom>
            <a:noFill/>
            <a:ln w="12700">
              <a:noFill/>
              <a:miter lim="800000"/>
              <a:headEnd/>
              <a:tailEnd/>
            </a:ln>
          </p:spPr>
          <p:txBody>
            <a:bodyPr wrap="none" anchor="ctr">
              <a:spAutoFit/>
            </a:bodyPr>
            <a:lstStyle/>
            <a:p>
              <a:pPr eaLnBrk="0" hangingPunct="0">
                <a:buFont typeface="Wingdings" pitchFamily="2" charset="2"/>
                <a:buChar char="§"/>
              </a:pPr>
              <a:r>
                <a:rPr lang="en-US" sz="2000" dirty="0"/>
                <a:t> Sorting</a:t>
              </a:r>
            </a:p>
            <a:p>
              <a:pPr eaLnBrk="0" hangingPunct="0">
                <a:buFont typeface="Wingdings" pitchFamily="2" charset="2"/>
                <a:buChar char="§"/>
              </a:pPr>
              <a:r>
                <a:rPr lang="en-US" sz="2000" dirty="0"/>
                <a:t> Expression Evaluation</a:t>
              </a:r>
            </a:p>
            <a:p>
              <a:pPr eaLnBrk="0" hangingPunct="0">
                <a:buFont typeface="Wingdings" pitchFamily="2" charset="2"/>
                <a:buChar char="§"/>
              </a:pPr>
              <a:r>
                <a:rPr lang="en-US" sz="2000" dirty="0"/>
                <a:t> Shortest Paths ..</a:t>
              </a:r>
            </a:p>
          </p:txBody>
        </p:sp>
      </p:grpSp>
      <p:grpSp>
        <p:nvGrpSpPr>
          <p:cNvPr id="3" name="Group 20"/>
          <p:cNvGrpSpPr/>
          <p:nvPr/>
        </p:nvGrpSpPr>
        <p:grpSpPr>
          <a:xfrm>
            <a:off x="990600" y="2057399"/>
            <a:ext cx="6019800" cy="3124200"/>
            <a:chOff x="1981200" y="2438400"/>
            <a:chExt cx="3442208" cy="1981200"/>
          </a:xfrm>
        </p:grpSpPr>
        <p:sp>
          <p:nvSpPr>
            <p:cNvPr id="22" name="Text Box 9"/>
            <p:cNvSpPr txBox="1">
              <a:spLocks noChangeArrowheads="1"/>
            </p:cNvSpPr>
            <p:nvPr/>
          </p:nvSpPr>
          <p:spPr bwMode="auto">
            <a:xfrm>
              <a:off x="2811443" y="2514600"/>
              <a:ext cx="489236" cy="400110"/>
            </a:xfrm>
            <a:prstGeom prst="rect">
              <a:avLst/>
            </a:prstGeom>
            <a:noFill/>
            <a:ln w="12700">
              <a:noFill/>
              <a:miter lim="800000"/>
              <a:headEnd/>
              <a:tailEnd/>
            </a:ln>
          </p:spPr>
          <p:txBody>
            <a:bodyPr wrap="none" anchor="ctr">
              <a:spAutoFit/>
            </a:bodyPr>
            <a:lstStyle/>
            <a:p>
              <a:pPr algn="ctr" eaLnBrk="0" hangingPunct="0"/>
              <a:r>
                <a:rPr lang="en-US" sz="2000" b="1" dirty="0">
                  <a:solidFill>
                    <a:srgbClr val="C00000"/>
                  </a:solidFill>
                </a:rPr>
                <a:t>NP</a:t>
              </a:r>
            </a:p>
          </p:txBody>
        </p:sp>
        <p:sp>
          <p:nvSpPr>
            <p:cNvPr id="23" name="Oval 22"/>
            <p:cNvSpPr/>
            <p:nvPr/>
          </p:nvSpPr>
          <p:spPr>
            <a:xfrm>
              <a:off x="1981200" y="2438400"/>
              <a:ext cx="3352800" cy="19812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 Box 9"/>
            <p:cNvSpPr txBox="1">
              <a:spLocks noChangeArrowheads="1"/>
            </p:cNvSpPr>
            <p:nvPr/>
          </p:nvSpPr>
          <p:spPr bwMode="auto">
            <a:xfrm>
              <a:off x="3992880" y="2794000"/>
              <a:ext cx="1430528" cy="677109"/>
            </a:xfrm>
            <a:prstGeom prst="rect">
              <a:avLst/>
            </a:prstGeom>
            <a:noFill/>
            <a:ln w="12700">
              <a:noFill/>
              <a:miter lim="800000"/>
              <a:headEnd/>
              <a:tailEnd/>
            </a:ln>
          </p:spPr>
          <p:txBody>
            <a:bodyPr wrap="square" anchor="ctr">
              <a:spAutoFit/>
            </a:bodyPr>
            <a:lstStyle/>
            <a:p>
              <a:pPr eaLnBrk="0" hangingPunct="0">
                <a:buFont typeface="Wingdings" pitchFamily="2" charset="2"/>
                <a:buChar char="§"/>
              </a:pPr>
              <a:r>
                <a:rPr lang="en-US" sz="2000" dirty="0">
                  <a:solidFill>
                    <a:srgbClr val="C00000"/>
                  </a:solidFill>
                </a:rPr>
                <a:t> SAT</a:t>
              </a:r>
            </a:p>
            <a:p>
              <a:pPr eaLnBrk="0" hangingPunct="0">
                <a:buFont typeface="Wingdings" pitchFamily="2" charset="2"/>
                <a:buChar char="§"/>
              </a:pPr>
              <a:r>
                <a:rPr lang="en-US" sz="2000" dirty="0">
                  <a:solidFill>
                    <a:srgbClr val="C00000"/>
                  </a:solidFill>
                </a:rPr>
                <a:t> Hamiltonian Path</a:t>
              </a:r>
            </a:p>
            <a:p>
              <a:pPr eaLnBrk="0" hangingPunct="0">
                <a:buFont typeface="Wingdings" pitchFamily="2" charset="2"/>
                <a:buChar char="§"/>
              </a:pPr>
              <a:r>
                <a:rPr lang="en-US" sz="2000" dirty="0">
                  <a:solidFill>
                    <a:srgbClr val="C00000"/>
                  </a:solidFill>
                </a:rPr>
                <a:t> Max Clique ..</a:t>
              </a:r>
            </a:p>
          </p:txBody>
        </p:sp>
      </p:grpSp>
      <p:grpSp>
        <p:nvGrpSpPr>
          <p:cNvPr id="4" name="Group 24"/>
          <p:cNvGrpSpPr/>
          <p:nvPr/>
        </p:nvGrpSpPr>
        <p:grpSpPr>
          <a:xfrm>
            <a:off x="762000" y="1295400"/>
            <a:ext cx="7620000" cy="4267200"/>
            <a:chOff x="1981200" y="2438400"/>
            <a:chExt cx="3392216" cy="1981200"/>
          </a:xfrm>
        </p:grpSpPr>
        <p:sp>
          <p:nvSpPr>
            <p:cNvPr id="26" name="Text Box 9"/>
            <p:cNvSpPr txBox="1">
              <a:spLocks noChangeArrowheads="1"/>
            </p:cNvSpPr>
            <p:nvPr/>
          </p:nvSpPr>
          <p:spPr bwMode="auto">
            <a:xfrm>
              <a:off x="2761410" y="2544536"/>
              <a:ext cx="557745" cy="253728"/>
            </a:xfrm>
            <a:prstGeom prst="rect">
              <a:avLst/>
            </a:prstGeom>
            <a:noFill/>
            <a:ln w="12700">
              <a:noFill/>
              <a:miter lim="800000"/>
              <a:headEnd/>
              <a:tailEnd/>
            </a:ln>
          </p:spPr>
          <p:txBody>
            <a:bodyPr wrap="none" anchor="ctr">
              <a:spAutoFit/>
            </a:bodyPr>
            <a:lstStyle/>
            <a:p>
              <a:pPr algn="ctr" eaLnBrk="0" hangingPunct="0"/>
              <a:r>
                <a:rPr lang="en-US" sz="2000" b="1" dirty="0">
                  <a:solidFill>
                    <a:srgbClr val="7030A0"/>
                  </a:solidFill>
                </a:rPr>
                <a:t>PSPACE</a:t>
              </a:r>
            </a:p>
          </p:txBody>
        </p:sp>
        <p:sp>
          <p:nvSpPr>
            <p:cNvPr id="27" name="Oval 26"/>
            <p:cNvSpPr/>
            <p:nvPr/>
          </p:nvSpPr>
          <p:spPr>
            <a:xfrm>
              <a:off x="1981200" y="2438400"/>
              <a:ext cx="3352800" cy="1981200"/>
            </a:xfrm>
            <a:prstGeom prst="ellipse">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Box 9"/>
            <p:cNvSpPr txBox="1">
              <a:spLocks noChangeArrowheads="1"/>
            </p:cNvSpPr>
            <p:nvPr/>
          </p:nvSpPr>
          <p:spPr bwMode="auto">
            <a:xfrm>
              <a:off x="4694973" y="2932318"/>
              <a:ext cx="678443" cy="757350"/>
            </a:xfrm>
            <a:prstGeom prst="rect">
              <a:avLst/>
            </a:prstGeom>
            <a:noFill/>
            <a:ln w="12700">
              <a:noFill/>
              <a:miter lim="800000"/>
              <a:headEnd/>
              <a:tailEnd/>
            </a:ln>
          </p:spPr>
          <p:txBody>
            <a:bodyPr wrap="square" anchor="ctr">
              <a:spAutoFit/>
            </a:bodyPr>
            <a:lstStyle/>
            <a:p>
              <a:pPr eaLnBrk="0" hangingPunct="0"/>
              <a:r>
                <a:rPr lang="en-US" sz="2000" dirty="0">
                  <a:solidFill>
                    <a:srgbClr val="7030A0"/>
                  </a:solidFill>
                </a:rPr>
                <a:t>Invariant verification for finite-state systems</a:t>
              </a:r>
            </a:p>
          </p:txBody>
        </p:sp>
      </p:grpSp>
      <p:grpSp>
        <p:nvGrpSpPr>
          <p:cNvPr id="5" name="Group 29"/>
          <p:cNvGrpSpPr/>
          <p:nvPr/>
        </p:nvGrpSpPr>
        <p:grpSpPr>
          <a:xfrm>
            <a:off x="304800" y="609600"/>
            <a:ext cx="8839201" cy="5410200"/>
            <a:chOff x="1981200" y="2438400"/>
            <a:chExt cx="3482275" cy="1981200"/>
          </a:xfrm>
        </p:grpSpPr>
        <p:sp>
          <p:nvSpPr>
            <p:cNvPr id="31" name="Text Box 9"/>
            <p:cNvSpPr txBox="1">
              <a:spLocks noChangeArrowheads="1"/>
            </p:cNvSpPr>
            <p:nvPr/>
          </p:nvSpPr>
          <p:spPr bwMode="auto">
            <a:xfrm>
              <a:off x="2795823" y="2598140"/>
              <a:ext cx="488920" cy="146519"/>
            </a:xfrm>
            <a:prstGeom prst="rect">
              <a:avLst/>
            </a:prstGeom>
            <a:noFill/>
            <a:ln w="12700">
              <a:noFill/>
              <a:miter lim="800000"/>
              <a:headEnd/>
              <a:tailEnd/>
            </a:ln>
          </p:spPr>
          <p:txBody>
            <a:bodyPr wrap="none" anchor="ctr">
              <a:spAutoFit/>
            </a:bodyPr>
            <a:lstStyle/>
            <a:p>
              <a:pPr algn="ctr" eaLnBrk="0" hangingPunct="0"/>
              <a:r>
                <a:rPr lang="en-US" sz="2000" b="1" dirty="0">
                  <a:solidFill>
                    <a:srgbClr val="00B0F0"/>
                  </a:solidFill>
                </a:rPr>
                <a:t>Decidable</a:t>
              </a:r>
            </a:p>
          </p:txBody>
        </p:sp>
        <p:sp>
          <p:nvSpPr>
            <p:cNvPr id="32" name="Oval 31"/>
            <p:cNvSpPr/>
            <p:nvPr/>
          </p:nvSpPr>
          <p:spPr>
            <a:xfrm>
              <a:off x="1981200" y="2438400"/>
              <a:ext cx="3352800" cy="1981200"/>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9"/>
            <p:cNvSpPr txBox="1">
              <a:spLocks noChangeArrowheads="1"/>
            </p:cNvSpPr>
            <p:nvPr/>
          </p:nvSpPr>
          <p:spPr bwMode="auto">
            <a:xfrm>
              <a:off x="4785032" y="4119467"/>
              <a:ext cx="678443" cy="259226"/>
            </a:xfrm>
            <a:prstGeom prst="rect">
              <a:avLst/>
            </a:prstGeom>
            <a:noFill/>
            <a:ln w="12700">
              <a:noFill/>
              <a:miter lim="800000"/>
              <a:headEnd/>
              <a:tailEnd/>
            </a:ln>
          </p:spPr>
          <p:txBody>
            <a:bodyPr wrap="square" anchor="ctr">
              <a:spAutoFit/>
            </a:bodyPr>
            <a:lstStyle/>
            <a:p>
              <a:pPr eaLnBrk="0" hangingPunct="0"/>
              <a:r>
                <a:rPr lang="en-US" sz="2000" dirty="0">
                  <a:solidFill>
                    <a:srgbClr val="FF0000"/>
                  </a:solidFill>
                </a:rPr>
                <a:t>Invariant verification</a:t>
              </a:r>
            </a:p>
          </p:txBody>
        </p:sp>
      </p:grpSp>
      <p:grpSp>
        <p:nvGrpSpPr>
          <p:cNvPr id="25" name="Group 24"/>
          <p:cNvGrpSpPr/>
          <p:nvPr/>
        </p:nvGrpSpPr>
        <p:grpSpPr>
          <a:xfrm>
            <a:off x="0" y="6142038"/>
            <a:ext cx="9144000" cy="715962"/>
            <a:chOff x="0" y="6142038"/>
            <a:chExt cx="9144000" cy="715962"/>
          </a:xfrm>
        </p:grpSpPr>
        <p:pic>
          <p:nvPicPr>
            <p:cNvPr id="28"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3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475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43092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Oval 38"/>
          <p:cNvSpPr/>
          <p:nvPr/>
        </p:nvSpPr>
        <p:spPr>
          <a:xfrm>
            <a:off x="762000" y="31242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Switch Transition System</a:t>
            </a:r>
          </a:p>
        </p:txBody>
      </p:sp>
      <p:cxnSp>
        <p:nvCxnSpPr>
          <p:cNvPr id="37" name="Straight Arrow Connector 36"/>
          <p:cNvCxnSpPr/>
          <p:nvPr/>
        </p:nvCxnSpPr>
        <p:spPr>
          <a:xfrm>
            <a:off x="1350104" y="2016314"/>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 name="Group 14"/>
          <p:cNvGrpSpPr/>
          <p:nvPr/>
        </p:nvGrpSpPr>
        <p:grpSpPr>
          <a:xfrm>
            <a:off x="819512" y="1905000"/>
            <a:ext cx="583652" cy="556569"/>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4" name="TextBox 13"/>
            <p:cNvSpPr txBox="1"/>
            <p:nvPr/>
          </p:nvSpPr>
          <p:spPr>
            <a:xfrm>
              <a:off x="2209801" y="2971800"/>
              <a:ext cx="607930" cy="421378"/>
            </a:xfrm>
            <a:prstGeom prst="rect">
              <a:avLst/>
            </a:prstGeom>
            <a:noFill/>
          </p:spPr>
          <p:txBody>
            <a:bodyPr wrap="square" rtlCol="0">
              <a:spAutoFit/>
            </a:bodyPr>
            <a:lstStyle/>
            <a:p>
              <a:r>
                <a:rPr lang="en-US" sz="1400" dirty="0"/>
                <a:t>off</a:t>
              </a:r>
            </a:p>
          </p:txBody>
        </p:sp>
      </p:grpSp>
      <p:grpSp>
        <p:nvGrpSpPr>
          <p:cNvPr id="4" name="Group 15"/>
          <p:cNvGrpSpPr/>
          <p:nvPr/>
        </p:nvGrpSpPr>
        <p:grpSpPr>
          <a:xfrm>
            <a:off x="3048000" y="1905000"/>
            <a:ext cx="583652" cy="556569"/>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2209801" y="2971800"/>
              <a:ext cx="533400" cy="421378"/>
            </a:xfrm>
            <a:prstGeom prst="rect">
              <a:avLst/>
            </a:prstGeom>
            <a:noFill/>
          </p:spPr>
          <p:txBody>
            <a:bodyPr wrap="square" rtlCol="0">
              <a:spAutoFit/>
            </a:bodyPr>
            <a:lstStyle/>
            <a:p>
              <a:r>
                <a:rPr lang="en-US" sz="1400" dirty="0"/>
                <a:t>on</a:t>
              </a:r>
            </a:p>
          </p:txBody>
        </p:sp>
      </p:grpSp>
      <p:cxnSp>
        <p:nvCxnSpPr>
          <p:cNvPr id="20" name="Straight Arrow Connector 19"/>
          <p:cNvCxnSpPr/>
          <p:nvPr/>
        </p:nvCxnSpPr>
        <p:spPr>
          <a:xfrm flipH="1" flipV="1">
            <a:off x="1350104" y="2294598"/>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925631" y="1682372"/>
            <a:ext cx="371415" cy="222628"/>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3154118" y="1682372"/>
            <a:ext cx="371415" cy="222628"/>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129742" y="1905000"/>
            <a:ext cx="728020" cy="307777"/>
          </a:xfrm>
          <a:prstGeom prst="rect">
            <a:avLst/>
          </a:prstGeom>
          <a:noFill/>
        </p:spPr>
        <p:txBody>
          <a:bodyPr wrap="none" rtlCol="0">
            <a:spAutoFit/>
          </a:bodyPr>
          <a:lstStyle/>
          <a:p>
            <a:r>
              <a:rPr lang="en-US" sz="1400" dirty="0" err="1"/>
              <a:t>int</a:t>
            </a:r>
            <a:r>
              <a:rPr lang="en-US" sz="1400" dirty="0"/>
              <a:t> x:=0</a:t>
            </a:r>
          </a:p>
        </p:txBody>
      </p:sp>
      <p:cxnSp>
        <p:nvCxnSpPr>
          <p:cNvPr id="48" name="Straight Arrow Connector 47"/>
          <p:cNvCxnSpPr/>
          <p:nvPr/>
        </p:nvCxnSpPr>
        <p:spPr>
          <a:xfrm>
            <a:off x="448097" y="2183284"/>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66453" y="1404088"/>
            <a:ext cx="983795" cy="307777"/>
          </a:xfrm>
          <a:prstGeom prst="rect">
            <a:avLst/>
          </a:prstGeom>
          <a:noFill/>
        </p:spPr>
        <p:txBody>
          <a:bodyPr wrap="none" rtlCol="0">
            <a:spAutoFit/>
          </a:bodyPr>
          <a:lstStyle/>
          <a:p>
            <a:r>
              <a:rPr lang="en-US" sz="1400" dirty="0"/>
              <a:t>(press=0) ?</a:t>
            </a:r>
          </a:p>
        </p:txBody>
      </p:sp>
      <p:sp>
        <p:nvSpPr>
          <p:cNvPr id="51" name="TextBox 50"/>
          <p:cNvSpPr txBox="1"/>
          <p:nvPr/>
        </p:nvSpPr>
        <p:spPr>
          <a:xfrm>
            <a:off x="1774578" y="1738029"/>
            <a:ext cx="983795" cy="307777"/>
          </a:xfrm>
          <a:prstGeom prst="rect">
            <a:avLst/>
          </a:prstGeom>
          <a:noFill/>
        </p:spPr>
        <p:txBody>
          <a:bodyPr wrap="none" rtlCol="0">
            <a:spAutoFit/>
          </a:bodyPr>
          <a:lstStyle/>
          <a:p>
            <a:r>
              <a:rPr lang="en-US" sz="1400" dirty="0"/>
              <a:t>(press=1) ?</a:t>
            </a:r>
          </a:p>
        </p:txBody>
      </p:sp>
      <p:sp>
        <p:nvSpPr>
          <p:cNvPr id="52" name="TextBox 51"/>
          <p:cNvSpPr txBox="1"/>
          <p:nvPr/>
        </p:nvSpPr>
        <p:spPr>
          <a:xfrm>
            <a:off x="2888822" y="1181460"/>
            <a:ext cx="1453475" cy="523220"/>
          </a:xfrm>
          <a:prstGeom prst="rect">
            <a:avLst/>
          </a:prstGeom>
          <a:noFill/>
        </p:spPr>
        <p:txBody>
          <a:bodyPr wrap="none" rtlCol="0">
            <a:spAutoFit/>
          </a:bodyPr>
          <a:lstStyle/>
          <a:p>
            <a:r>
              <a:rPr lang="en-US" sz="1400" dirty="0"/>
              <a:t>(press=0 &amp; x&lt;10) </a:t>
            </a:r>
          </a:p>
          <a:p>
            <a:r>
              <a:rPr lang="en-US" sz="1400" dirty="0">
                <a:sym typeface="Wingdings" pitchFamily="2" charset="2"/>
              </a:rPr>
              <a:t>         x:=x+1</a:t>
            </a:r>
            <a:endParaRPr lang="en-US" sz="1400" dirty="0"/>
          </a:p>
        </p:txBody>
      </p:sp>
      <p:sp>
        <p:nvSpPr>
          <p:cNvPr id="53" name="TextBox 52"/>
          <p:cNvSpPr txBox="1"/>
          <p:nvPr/>
        </p:nvSpPr>
        <p:spPr>
          <a:xfrm>
            <a:off x="1668460" y="2405912"/>
            <a:ext cx="1464696" cy="523220"/>
          </a:xfrm>
          <a:prstGeom prst="rect">
            <a:avLst/>
          </a:prstGeom>
          <a:noFill/>
        </p:spPr>
        <p:txBody>
          <a:bodyPr wrap="none" rtlCol="0">
            <a:spAutoFit/>
          </a:bodyPr>
          <a:lstStyle/>
          <a:p>
            <a:r>
              <a:rPr lang="en-US" sz="1400" dirty="0"/>
              <a:t>(press=1 | x&gt;=10)</a:t>
            </a:r>
          </a:p>
          <a:p>
            <a:r>
              <a:rPr lang="en-US" sz="1400" dirty="0">
                <a:sym typeface="Wingdings" pitchFamily="2" charset="2"/>
              </a:rPr>
              <a:t>          x:=0</a:t>
            </a:r>
            <a:endParaRPr lang="en-US" sz="1400" dirty="0"/>
          </a:p>
        </p:txBody>
      </p:sp>
      <p:sp>
        <p:nvSpPr>
          <p:cNvPr id="28" name="Rectangle 27"/>
          <p:cNvSpPr/>
          <p:nvPr/>
        </p:nvSpPr>
        <p:spPr>
          <a:xfrm>
            <a:off x="609600" y="2971800"/>
            <a:ext cx="2895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9" name="TextBox 28"/>
          <p:cNvSpPr txBox="1"/>
          <p:nvPr/>
        </p:nvSpPr>
        <p:spPr>
          <a:xfrm>
            <a:off x="4359933" y="1828800"/>
            <a:ext cx="2961773" cy="646331"/>
          </a:xfrm>
          <a:prstGeom prst="rect">
            <a:avLst/>
          </a:prstGeom>
          <a:noFill/>
        </p:spPr>
        <p:txBody>
          <a:bodyPr wrap="none" rtlCol="0">
            <a:spAutoFit/>
          </a:bodyPr>
          <a:lstStyle/>
          <a:p>
            <a:r>
              <a:rPr lang="en-US" dirty="0"/>
              <a:t>State variables: </a:t>
            </a:r>
          </a:p>
          <a:p>
            <a:r>
              <a:rPr lang="en-US" dirty="0"/>
              <a:t>	{off, on} mode, </a:t>
            </a:r>
            <a:r>
              <a:rPr lang="en-US" dirty="0" err="1"/>
              <a:t>int</a:t>
            </a:r>
            <a:r>
              <a:rPr lang="en-US" dirty="0"/>
              <a:t> x</a:t>
            </a:r>
          </a:p>
        </p:txBody>
      </p:sp>
      <p:sp>
        <p:nvSpPr>
          <p:cNvPr id="31" name="TextBox 30"/>
          <p:cNvSpPr txBox="1"/>
          <p:nvPr/>
        </p:nvSpPr>
        <p:spPr>
          <a:xfrm>
            <a:off x="838200" y="3200400"/>
            <a:ext cx="684611" cy="338554"/>
          </a:xfrm>
          <a:prstGeom prst="rect">
            <a:avLst/>
          </a:prstGeom>
          <a:noFill/>
        </p:spPr>
        <p:txBody>
          <a:bodyPr wrap="none" rtlCol="0">
            <a:spAutoFit/>
          </a:bodyPr>
          <a:lstStyle/>
          <a:p>
            <a:r>
              <a:rPr lang="en-US" sz="1600" dirty="0"/>
              <a:t>(off,0)</a:t>
            </a:r>
          </a:p>
        </p:txBody>
      </p:sp>
      <p:sp>
        <p:nvSpPr>
          <p:cNvPr id="33" name="TextBox 32"/>
          <p:cNvSpPr txBox="1"/>
          <p:nvPr/>
        </p:nvSpPr>
        <p:spPr>
          <a:xfrm>
            <a:off x="762000" y="4800600"/>
            <a:ext cx="835293" cy="338554"/>
          </a:xfrm>
          <a:prstGeom prst="rect">
            <a:avLst/>
          </a:prstGeom>
          <a:noFill/>
        </p:spPr>
        <p:txBody>
          <a:bodyPr wrap="none" rtlCol="0">
            <a:spAutoFit/>
          </a:bodyPr>
          <a:lstStyle/>
          <a:p>
            <a:r>
              <a:rPr lang="en-US" sz="1600" dirty="0"/>
              <a:t>(off, 17)</a:t>
            </a:r>
          </a:p>
        </p:txBody>
      </p:sp>
      <p:sp>
        <p:nvSpPr>
          <p:cNvPr id="34" name="TextBox 33"/>
          <p:cNvSpPr txBox="1"/>
          <p:nvPr/>
        </p:nvSpPr>
        <p:spPr>
          <a:xfrm>
            <a:off x="2438400" y="4038600"/>
            <a:ext cx="728084" cy="338554"/>
          </a:xfrm>
          <a:prstGeom prst="rect">
            <a:avLst/>
          </a:prstGeom>
          <a:noFill/>
        </p:spPr>
        <p:txBody>
          <a:bodyPr wrap="none" rtlCol="0">
            <a:spAutoFit/>
          </a:bodyPr>
          <a:lstStyle/>
          <a:p>
            <a:r>
              <a:rPr lang="en-US" sz="1600" dirty="0"/>
              <a:t>(on, 2)</a:t>
            </a:r>
          </a:p>
        </p:txBody>
      </p:sp>
      <p:sp>
        <p:nvSpPr>
          <p:cNvPr id="35" name="TextBox 34"/>
          <p:cNvSpPr txBox="1"/>
          <p:nvPr/>
        </p:nvSpPr>
        <p:spPr>
          <a:xfrm>
            <a:off x="2362200" y="3200400"/>
            <a:ext cx="832279" cy="338554"/>
          </a:xfrm>
          <a:prstGeom prst="rect">
            <a:avLst/>
          </a:prstGeom>
          <a:noFill/>
        </p:spPr>
        <p:txBody>
          <a:bodyPr wrap="none" rtlCol="0">
            <a:spAutoFit/>
          </a:bodyPr>
          <a:lstStyle/>
          <a:p>
            <a:r>
              <a:rPr lang="en-US" sz="1600" dirty="0"/>
              <a:t>(on, 56)</a:t>
            </a:r>
          </a:p>
        </p:txBody>
      </p:sp>
      <p:sp>
        <p:nvSpPr>
          <p:cNvPr id="36" name="TextBox 35"/>
          <p:cNvSpPr txBox="1"/>
          <p:nvPr/>
        </p:nvSpPr>
        <p:spPr>
          <a:xfrm>
            <a:off x="4359933" y="2819400"/>
            <a:ext cx="2686313" cy="646331"/>
          </a:xfrm>
          <a:prstGeom prst="rect">
            <a:avLst/>
          </a:prstGeom>
          <a:noFill/>
        </p:spPr>
        <p:txBody>
          <a:bodyPr wrap="none" rtlCol="0">
            <a:spAutoFit/>
          </a:bodyPr>
          <a:lstStyle/>
          <a:p>
            <a:r>
              <a:rPr lang="en-US" dirty="0"/>
              <a:t>Initialization: </a:t>
            </a:r>
          </a:p>
          <a:p>
            <a:r>
              <a:rPr lang="en-US" dirty="0"/>
              <a:t>	mode = off; x = 0</a:t>
            </a:r>
          </a:p>
        </p:txBody>
      </p:sp>
      <p:sp>
        <p:nvSpPr>
          <p:cNvPr id="41" name="TextBox 40"/>
          <p:cNvSpPr txBox="1"/>
          <p:nvPr/>
        </p:nvSpPr>
        <p:spPr>
          <a:xfrm>
            <a:off x="4359933" y="3733800"/>
            <a:ext cx="3523722" cy="1477328"/>
          </a:xfrm>
          <a:prstGeom prst="rect">
            <a:avLst/>
          </a:prstGeom>
          <a:noFill/>
        </p:spPr>
        <p:txBody>
          <a:bodyPr wrap="none" rtlCol="0">
            <a:spAutoFit/>
          </a:bodyPr>
          <a:lstStyle/>
          <a:p>
            <a:r>
              <a:rPr lang="en-US" dirty="0"/>
              <a:t>Transitions: </a:t>
            </a:r>
          </a:p>
          <a:p>
            <a:r>
              <a:rPr lang="en-US" dirty="0"/>
              <a:t>	(</a:t>
            </a:r>
            <a:r>
              <a:rPr lang="en-US" dirty="0" err="1"/>
              <a:t>off,n</a:t>
            </a:r>
            <a:r>
              <a:rPr lang="en-US" dirty="0"/>
              <a:t>) -&gt; (</a:t>
            </a:r>
            <a:r>
              <a:rPr lang="en-US" dirty="0" err="1"/>
              <a:t>off,n</a:t>
            </a:r>
            <a:r>
              <a:rPr lang="en-US" dirty="0"/>
              <a:t>); </a:t>
            </a:r>
          </a:p>
          <a:p>
            <a:r>
              <a:rPr lang="en-US" dirty="0"/>
              <a:t>	(</a:t>
            </a:r>
            <a:r>
              <a:rPr lang="en-US" dirty="0" err="1"/>
              <a:t>off,n</a:t>
            </a:r>
            <a:r>
              <a:rPr lang="en-US" dirty="0"/>
              <a:t>) -&gt; (</a:t>
            </a:r>
            <a:r>
              <a:rPr lang="en-US" dirty="0" err="1"/>
              <a:t>on,n</a:t>
            </a:r>
            <a:r>
              <a:rPr lang="en-US" dirty="0"/>
              <a:t>); </a:t>
            </a:r>
          </a:p>
          <a:p>
            <a:r>
              <a:rPr lang="en-US" dirty="0"/>
              <a:t>	(</a:t>
            </a:r>
            <a:r>
              <a:rPr lang="en-US" dirty="0" err="1"/>
              <a:t>on,n</a:t>
            </a:r>
            <a:r>
              <a:rPr lang="en-US" dirty="0"/>
              <a:t>) -&gt; (on,n+1) if n&lt;10;</a:t>
            </a:r>
          </a:p>
          <a:p>
            <a:r>
              <a:rPr lang="en-US" dirty="0"/>
              <a:t>	(</a:t>
            </a:r>
            <a:r>
              <a:rPr lang="en-US" dirty="0" err="1"/>
              <a:t>on,n</a:t>
            </a:r>
            <a:r>
              <a:rPr lang="en-US" dirty="0"/>
              <a:t>) -&gt; (off,0) </a:t>
            </a:r>
          </a:p>
        </p:txBody>
      </p:sp>
      <p:sp>
        <p:nvSpPr>
          <p:cNvPr id="42" name="TextBox 41"/>
          <p:cNvSpPr txBox="1"/>
          <p:nvPr/>
        </p:nvSpPr>
        <p:spPr>
          <a:xfrm>
            <a:off x="2438400" y="4648200"/>
            <a:ext cx="728084" cy="338554"/>
          </a:xfrm>
          <a:prstGeom prst="rect">
            <a:avLst/>
          </a:prstGeom>
          <a:noFill/>
        </p:spPr>
        <p:txBody>
          <a:bodyPr wrap="none" rtlCol="0">
            <a:spAutoFit/>
          </a:bodyPr>
          <a:lstStyle/>
          <a:p>
            <a:r>
              <a:rPr lang="en-US" sz="1600" dirty="0"/>
              <a:t>(on, 3)</a:t>
            </a:r>
          </a:p>
        </p:txBody>
      </p:sp>
      <p:cxnSp>
        <p:nvCxnSpPr>
          <p:cNvPr id="49" name="Straight Arrow Connector 48"/>
          <p:cNvCxnSpPr>
            <a:stCxn id="34" idx="2"/>
            <a:endCxn id="42" idx="0"/>
          </p:cNvCxnSpPr>
          <p:nvPr/>
        </p:nvCxnSpPr>
        <p:spPr>
          <a:xfrm>
            <a:off x="2802442" y="4377154"/>
            <a:ext cx="0" cy="27104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1676400" y="3369677"/>
            <a:ext cx="685800"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7" name="Group 42"/>
          <p:cNvGrpSpPr/>
          <p:nvPr/>
        </p:nvGrpSpPr>
        <p:grpSpPr>
          <a:xfrm flipV="1">
            <a:off x="914400" y="3657600"/>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066800" y="4114800"/>
            <a:ext cx="728084" cy="338554"/>
          </a:xfrm>
          <a:prstGeom prst="rect">
            <a:avLst/>
          </a:prstGeom>
          <a:noFill/>
        </p:spPr>
        <p:txBody>
          <a:bodyPr wrap="none" rtlCol="0">
            <a:spAutoFit/>
          </a:bodyPr>
          <a:lstStyle/>
          <a:p>
            <a:r>
              <a:rPr lang="en-US" sz="1600" dirty="0"/>
              <a:t>(on, 0)</a:t>
            </a:r>
          </a:p>
        </p:txBody>
      </p:sp>
      <p:cxnSp>
        <p:nvCxnSpPr>
          <p:cNvPr id="62" name="Straight Arrow Connector 61"/>
          <p:cNvCxnSpPr>
            <a:endCxn id="61" idx="0"/>
          </p:cNvCxnSpPr>
          <p:nvPr/>
        </p:nvCxnSpPr>
        <p:spPr>
          <a:xfrm flipH="1">
            <a:off x="1430842" y="3657600"/>
            <a:ext cx="16958"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65" name="Group 42"/>
          <p:cNvGrpSpPr/>
          <p:nvPr/>
        </p:nvGrpSpPr>
        <p:grpSpPr>
          <a:xfrm flipV="1">
            <a:off x="990600" y="51054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1676400" y="5105400"/>
            <a:ext cx="832279" cy="338554"/>
          </a:xfrm>
          <a:prstGeom prst="rect">
            <a:avLst/>
          </a:prstGeom>
          <a:noFill/>
        </p:spPr>
        <p:txBody>
          <a:bodyPr wrap="none" rtlCol="0">
            <a:spAutoFit/>
          </a:bodyPr>
          <a:lstStyle/>
          <a:p>
            <a:r>
              <a:rPr lang="en-US" sz="1600" dirty="0"/>
              <a:t>(on, 17)</a:t>
            </a:r>
          </a:p>
        </p:txBody>
      </p:sp>
      <p:cxnSp>
        <p:nvCxnSpPr>
          <p:cNvPr id="70" name="Straight Arrow Connector 69"/>
          <p:cNvCxnSpPr/>
          <p:nvPr/>
        </p:nvCxnSpPr>
        <p:spPr>
          <a:xfrm>
            <a:off x="1447800" y="50292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flipH="1" flipV="1">
            <a:off x="1600200" y="3526423"/>
            <a:ext cx="914400" cy="58837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359933" y="5334000"/>
            <a:ext cx="4784067" cy="646331"/>
          </a:xfrm>
          <a:prstGeom prst="rect">
            <a:avLst/>
          </a:prstGeom>
          <a:noFill/>
        </p:spPr>
        <p:txBody>
          <a:bodyPr wrap="none" rtlCol="0">
            <a:spAutoFit/>
          </a:bodyPr>
          <a:lstStyle/>
          <a:p>
            <a:r>
              <a:rPr lang="en-US" dirty="0"/>
              <a:t>Input/output variables become local</a:t>
            </a:r>
          </a:p>
          <a:p>
            <a:r>
              <a:rPr lang="en-US" dirty="0"/>
              <a:t>Values for input </a:t>
            </a:r>
            <a:r>
              <a:rPr lang="en-US" dirty="0" err="1"/>
              <a:t>vars</a:t>
            </a:r>
            <a:r>
              <a:rPr lang="en-US" dirty="0"/>
              <a:t> chosen </a:t>
            </a:r>
            <a:r>
              <a:rPr lang="en-US" dirty="0" err="1"/>
              <a:t>nondeterministically</a:t>
            </a:r>
            <a:endParaRPr lang="en-US" dirty="0"/>
          </a:p>
        </p:txBody>
      </p:sp>
      <p:grpSp>
        <p:nvGrpSpPr>
          <p:cNvPr id="72" name="Group 71"/>
          <p:cNvGrpSpPr/>
          <p:nvPr/>
        </p:nvGrpSpPr>
        <p:grpSpPr>
          <a:xfrm>
            <a:off x="0" y="6142038"/>
            <a:ext cx="9144000" cy="715962"/>
            <a:chOff x="0" y="6142038"/>
            <a:chExt cx="9144000" cy="715962"/>
          </a:xfrm>
        </p:grpSpPr>
        <p:pic>
          <p:nvPicPr>
            <p:cNvPr id="7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7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7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14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7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7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28" grpId="0" animBg="1"/>
      <p:bldP spid="29" grpId="0"/>
      <p:bldP spid="31" grpId="0"/>
      <p:bldP spid="33" grpId="0"/>
      <p:bldP spid="34" grpId="0"/>
      <p:bldP spid="35" grpId="0"/>
      <p:bldP spid="36" grpId="0"/>
      <p:bldP spid="41" grpId="0"/>
      <p:bldP spid="42" grpId="0"/>
      <p:bldP spid="61" grpId="0"/>
      <p:bldP spid="69" grpId="0"/>
      <p:bldP spid="5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Solving Invariant Verification</a:t>
            </a:r>
          </a:p>
        </p:txBody>
      </p:sp>
      <p:sp>
        <p:nvSpPr>
          <p:cNvPr id="42" name="Content Placeholder 3"/>
          <p:cNvSpPr txBox="1">
            <a:spLocks/>
          </p:cNvSpPr>
          <p:nvPr/>
        </p:nvSpPr>
        <p:spPr>
          <a:xfrm>
            <a:off x="0" y="6858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Establishing that the system is safe is important, but there is no efficient algorithm to solve the verification problem!!</a:t>
            </a:r>
          </a:p>
          <a:p>
            <a:pPr marL="457200" indent="-457200">
              <a:spcBef>
                <a:spcPct val="20000"/>
              </a:spcBef>
              <a:buFont typeface="Wingdings" pitchFamily="2" charset="2"/>
              <a:buChar char="q"/>
              <a:defRPr/>
            </a:pPr>
            <a:r>
              <a:rPr lang="en-US" sz="2000" dirty="0">
                <a:latin typeface="Comic Sans MS" pitchFamily="66" charset="0"/>
              </a:rPr>
              <a:t>Solution 1: Use Simulation-based analysis</a:t>
            </a:r>
          </a:p>
          <a:p>
            <a:pPr marL="914400" lvl="1" indent="-457200">
              <a:spcBef>
                <a:spcPct val="20000"/>
              </a:spcBef>
              <a:buFont typeface="Wingdings" pitchFamily="2" charset="2"/>
              <a:buChar char="§"/>
              <a:defRPr/>
            </a:pPr>
            <a:r>
              <a:rPr lang="en-US" sz="2000" dirty="0">
                <a:latin typeface="Comic Sans MS" pitchFamily="66" charset="0"/>
              </a:rPr>
              <a:t>Simulate the model multiple times, and check that each state encountered on each execution satisfies desired safety property</a:t>
            </a:r>
          </a:p>
          <a:p>
            <a:pPr marL="914400" lvl="1" indent="-457200">
              <a:spcBef>
                <a:spcPct val="20000"/>
              </a:spcBef>
              <a:buFont typeface="Wingdings" pitchFamily="2" charset="2"/>
              <a:buChar char="§"/>
              <a:defRPr/>
            </a:pPr>
            <a:r>
              <a:rPr lang="en-US" sz="2000" dirty="0">
                <a:latin typeface="Comic Sans MS" pitchFamily="66" charset="0"/>
              </a:rPr>
              <a:t>Useful, practical in real-world, but gives only partial guarantee (and is known to miss hard-to-find bugs)</a:t>
            </a:r>
          </a:p>
          <a:p>
            <a:pPr marL="457200" indent="-457200">
              <a:spcBef>
                <a:spcPct val="20000"/>
              </a:spcBef>
              <a:buFont typeface="Wingdings" pitchFamily="2" charset="2"/>
              <a:buChar char="q"/>
              <a:defRPr/>
            </a:pPr>
            <a:r>
              <a:rPr lang="en-US" sz="2000" dirty="0">
                <a:latin typeface="Comic Sans MS" pitchFamily="66" charset="0"/>
              </a:rPr>
              <a:t>Solution 2: Write a formal proof using inductive invariants</a:t>
            </a:r>
          </a:p>
          <a:p>
            <a:pPr marL="914400" lvl="1" indent="-457200">
              <a:spcBef>
                <a:spcPct val="20000"/>
              </a:spcBef>
              <a:buFont typeface="Wingdings" pitchFamily="2" charset="2"/>
              <a:buChar char="§"/>
              <a:defRPr/>
            </a:pPr>
            <a:r>
              <a:rPr lang="en-US" sz="2000" dirty="0">
                <a:latin typeface="Comic Sans MS" pitchFamily="66" charset="0"/>
              </a:rPr>
              <a:t>Only partial tool support possible, so requires considerable effort</a:t>
            </a:r>
          </a:p>
          <a:p>
            <a:pPr marL="914400" lvl="1" indent="-457200">
              <a:spcBef>
                <a:spcPct val="20000"/>
              </a:spcBef>
              <a:buFont typeface="Wingdings" pitchFamily="2" charset="2"/>
              <a:buChar char="§"/>
              <a:defRPr/>
            </a:pPr>
            <a:r>
              <a:rPr lang="en-US" sz="2000" dirty="0">
                <a:latin typeface="Comic Sans MS" pitchFamily="66" charset="0"/>
              </a:rPr>
              <a:t>Recent successes: verified microprocessor, web browser, JVM </a:t>
            </a:r>
          </a:p>
          <a:p>
            <a:pPr marL="457200" indent="-457200">
              <a:spcBef>
                <a:spcPct val="20000"/>
              </a:spcBef>
              <a:buFont typeface="Wingdings" pitchFamily="2" charset="2"/>
              <a:buChar char="q"/>
              <a:defRPr/>
            </a:pPr>
            <a:r>
              <a:rPr lang="en-US" sz="2000" dirty="0">
                <a:latin typeface="Comic Sans MS" pitchFamily="66" charset="0"/>
              </a:rPr>
              <a:t>Solution 3: Exhaustive search through state-space</a:t>
            </a:r>
          </a:p>
          <a:p>
            <a:pPr marL="914400" lvl="1" indent="-457200">
              <a:spcBef>
                <a:spcPct val="20000"/>
              </a:spcBef>
              <a:buFont typeface="Wingdings" pitchFamily="2" charset="2"/>
              <a:buChar char="§"/>
              <a:defRPr/>
            </a:pPr>
            <a:r>
              <a:rPr lang="en-US" sz="2000" dirty="0">
                <a:latin typeface="Comic Sans MS" pitchFamily="66" charset="0"/>
              </a:rPr>
              <a:t>Fully automated, but has scalability limitations (may not work!)</a:t>
            </a:r>
          </a:p>
          <a:p>
            <a:pPr marL="914400" lvl="1" indent="-457200">
              <a:spcBef>
                <a:spcPct val="20000"/>
              </a:spcBef>
              <a:buFont typeface="Wingdings" pitchFamily="2" charset="2"/>
              <a:buChar char="§"/>
              <a:defRPr/>
            </a:pPr>
            <a:r>
              <a:rPr lang="en-US" sz="2000" dirty="0">
                <a:latin typeface="Comic Sans MS" pitchFamily="66" charset="0"/>
              </a:rPr>
              <a:t>Complementary to simulation, increasingly used in industry</a:t>
            </a:r>
          </a:p>
          <a:p>
            <a:pPr marL="914400" lvl="1" indent="-457200">
              <a:spcBef>
                <a:spcPct val="20000"/>
              </a:spcBef>
              <a:buFont typeface="Wingdings" pitchFamily="2" charset="2"/>
              <a:buChar char="§"/>
              <a:defRPr/>
            </a:pPr>
            <a:r>
              <a:rPr lang="en-US" sz="2000" dirty="0">
                <a:latin typeface="Comic Sans MS" pitchFamily="66" charset="0"/>
              </a:rPr>
              <a:t>Two approaches: On-the-fly enumerative search, </a:t>
            </a:r>
            <a:r>
              <a:rPr lang="en-US" sz="2000" dirty="0">
                <a:solidFill>
                  <a:srgbClr val="C00000"/>
                </a:solidFill>
                <a:latin typeface="Comic Sans MS" pitchFamily="66" charset="0"/>
              </a:rPr>
              <a:t>Symbolic search</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578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Computing Reachable States</a:t>
            </a:r>
          </a:p>
        </p:txBody>
      </p:sp>
      <p:sp>
        <p:nvSpPr>
          <p:cNvPr id="42" name="Content Placeholder 3"/>
          <p:cNvSpPr txBox="1">
            <a:spLocks/>
          </p:cNvSpPr>
          <p:nvPr/>
        </p:nvSpPr>
        <p:spPr>
          <a:xfrm>
            <a:off x="152400" y="1219200"/>
            <a:ext cx="8839200" cy="1828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Search algorithm can start with initial states, and explore transitions out of initial states, in a systematic manner</a:t>
            </a:r>
          </a:p>
          <a:p>
            <a:pPr marL="457200" indent="-457200">
              <a:spcBef>
                <a:spcPct val="20000"/>
              </a:spcBef>
              <a:buFont typeface="Wingdings" pitchFamily="2" charset="2"/>
              <a:buChar char="q"/>
              <a:defRPr/>
            </a:pPr>
            <a:r>
              <a:rPr lang="en-US" sz="2000" dirty="0">
                <a:latin typeface="Comic Sans MS" pitchFamily="66" charset="0"/>
              </a:rPr>
              <a:t>Example: state </a:t>
            </a:r>
            <a:r>
              <a:rPr lang="en-US" sz="2000" dirty="0" err="1">
                <a:latin typeface="Comic Sans MS" pitchFamily="66" charset="0"/>
              </a:rPr>
              <a:t>vars</a:t>
            </a:r>
            <a:r>
              <a:rPr lang="en-US" sz="2000" dirty="0">
                <a:latin typeface="Comic Sans MS" pitchFamily="66" charset="0"/>
              </a:rPr>
              <a:t> are integers x, y; initially we know that 0&lt;=x&lt;=2 and 1&lt;y&lt;=2, and a single transition increments x and decrements y</a:t>
            </a:r>
          </a:p>
        </p:txBody>
      </p:sp>
      <p:cxnSp>
        <p:nvCxnSpPr>
          <p:cNvPr id="8" name="Straight Arrow Connector 7"/>
          <p:cNvCxnSpPr/>
          <p:nvPr/>
        </p:nvCxnSpPr>
        <p:spPr>
          <a:xfrm>
            <a:off x="1371600" y="4572000"/>
            <a:ext cx="1828800"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1676400" y="3200400"/>
            <a:ext cx="0" cy="1752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1676400" y="42672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1676400" y="39624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286000" y="42672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1981200" y="42672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1981200" y="39624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2286000" y="39624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Box 10"/>
          <p:cNvSpPr txBox="1">
            <a:spLocks noChangeArrowheads="1"/>
          </p:cNvSpPr>
          <p:nvPr/>
        </p:nvSpPr>
        <p:spPr bwMode="auto">
          <a:xfrm>
            <a:off x="457200" y="5029200"/>
            <a:ext cx="3649717" cy="830997"/>
          </a:xfrm>
          <a:prstGeom prst="rect">
            <a:avLst/>
          </a:prstGeom>
          <a:noFill/>
          <a:ln w="12700">
            <a:noFill/>
            <a:miter lim="800000"/>
            <a:headEnd/>
            <a:tailEnd/>
          </a:ln>
        </p:spPr>
        <p:txBody>
          <a:bodyPr wrap="none" anchor="ctr">
            <a:spAutoFit/>
          </a:bodyPr>
          <a:lstStyle/>
          <a:p>
            <a:pPr eaLnBrk="0" hangingPunct="0"/>
            <a:r>
              <a:rPr lang="en-US" sz="2400" dirty="0"/>
              <a:t>Enumerative: </a:t>
            </a:r>
          </a:p>
          <a:p>
            <a:pPr eaLnBrk="0" hangingPunct="0"/>
            <a:r>
              <a:rPr lang="en-US" sz="2400" dirty="0"/>
              <a:t>    Consider individual states</a:t>
            </a:r>
          </a:p>
        </p:txBody>
      </p:sp>
      <p:sp>
        <p:nvSpPr>
          <p:cNvPr id="19" name="Text Box 10"/>
          <p:cNvSpPr txBox="1">
            <a:spLocks noChangeArrowheads="1"/>
          </p:cNvSpPr>
          <p:nvPr/>
        </p:nvSpPr>
        <p:spPr bwMode="auto">
          <a:xfrm>
            <a:off x="3200400" y="4343400"/>
            <a:ext cx="317716" cy="461665"/>
          </a:xfrm>
          <a:prstGeom prst="rect">
            <a:avLst/>
          </a:prstGeom>
          <a:noFill/>
          <a:ln w="12700">
            <a:noFill/>
            <a:miter lim="800000"/>
            <a:headEnd/>
            <a:tailEnd/>
          </a:ln>
        </p:spPr>
        <p:txBody>
          <a:bodyPr wrap="none" anchor="ctr">
            <a:spAutoFit/>
          </a:bodyPr>
          <a:lstStyle/>
          <a:p>
            <a:pPr algn="ctr" eaLnBrk="0" hangingPunct="0"/>
            <a:r>
              <a:rPr lang="en-US" sz="2400" dirty="0"/>
              <a:t>x</a:t>
            </a:r>
            <a:endParaRPr lang="en-US" sz="2400" dirty="0">
              <a:latin typeface="Symbol" pitchFamily="18" charset="2"/>
            </a:endParaRPr>
          </a:p>
        </p:txBody>
      </p:sp>
      <p:sp>
        <p:nvSpPr>
          <p:cNvPr id="20" name="Text Box 10"/>
          <p:cNvSpPr txBox="1">
            <a:spLocks noChangeArrowheads="1"/>
          </p:cNvSpPr>
          <p:nvPr/>
        </p:nvSpPr>
        <p:spPr bwMode="auto">
          <a:xfrm>
            <a:off x="1292194" y="3124200"/>
            <a:ext cx="324128" cy="461665"/>
          </a:xfrm>
          <a:prstGeom prst="rect">
            <a:avLst/>
          </a:prstGeom>
          <a:noFill/>
          <a:ln w="12700">
            <a:noFill/>
            <a:miter lim="800000"/>
            <a:headEnd/>
            <a:tailEnd/>
          </a:ln>
        </p:spPr>
        <p:txBody>
          <a:bodyPr wrap="none" anchor="ctr">
            <a:spAutoFit/>
          </a:bodyPr>
          <a:lstStyle/>
          <a:p>
            <a:pPr algn="ctr" eaLnBrk="0" hangingPunct="0"/>
            <a:r>
              <a:rPr lang="en-US" sz="2400" dirty="0"/>
              <a:t>y</a:t>
            </a:r>
            <a:endParaRPr lang="en-US" sz="2400" dirty="0">
              <a:latin typeface="Symbol" pitchFamily="18" charset="2"/>
            </a:endParaRPr>
          </a:p>
        </p:txBody>
      </p:sp>
      <p:cxnSp>
        <p:nvCxnSpPr>
          <p:cNvPr id="21" name="Straight Arrow Connector 20"/>
          <p:cNvCxnSpPr/>
          <p:nvPr/>
        </p:nvCxnSpPr>
        <p:spPr>
          <a:xfrm>
            <a:off x="1752600" y="4038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2057400" y="4038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2362200" y="4038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2362200" y="43434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2057400" y="43434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1752600" y="43434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5761070" y="4648200"/>
            <a:ext cx="1828800"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6065870" y="3276600"/>
            <a:ext cx="0" cy="1752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6" name="Text Box 10"/>
          <p:cNvSpPr txBox="1">
            <a:spLocks noChangeArrowheads="1"/>
          </p:cNvSpPr>
          <p:nvPr/>
        </p:nvSpPr>
        <p:spPr bwMode="auto">
          <a:xfrm>
            <a:off x="4876800" y="5029200"/>
            <a:ext cx="3133487" cy="830997"/>
          </a:xfrm>
          <a:prstGeom prst="rect">
            <a:avLst/>
          </a:prstGeom>
          <a:noFill/>
          <a:ln w="12700">
            <a:noFill/>
            <a:miter lim="800000"/>
            <a:headEnd/>
            <a:tailEnd/>
          </a:ln>
        </p:spPr>
        <p:txBody>
          <a:bodyPr wrap="none" anchor="ctr">
            <a:spAutoFit/>
          </a:bodyPr>
          <a:lstStyle/>
          <a:p>
            <a:pPr eaLnBrk="0" hangingPunct="0"/>
            <a:r>
              <a:rPr lang="en-US" sz="2400" dirty="0"/>
              <a:t>Symbolic: </a:t>
            </a:r>
          </a:p>
          <a:p>
            <a:pPr eaLnBrk="0" hangingPunct="0"/>
            <a:r>
              <a:rPr lang="en-US" sz="2400" dirty="0"/>
              <a:t>    Consider set of states</a:t>
            </a:r>
          </a:p>
        </p:txBody>
      </p:sp>
      <p:sp>
        <p:nvSpPr>
          <p:cNvPr id="37" name="Text Box 10"/>
          <p:cNvSpPr txBox="1">
            <a:spLocks noChangeArrowheads="1"/>
          </p:cNvSpPr>
          <p:nvPr/>
        </p:nvSpPr>
        <p:spPr bwMode="auto">
          <a:xfrm>
            <a:off x="7589870" y="4419600"/>
            <a:ext cx="317716" cy="461665"/>
          </a:xfrm>
          <a:prstGeom prst="rect">
            <a:avLst/>
          </a:prstGeom>
          <a:noFill/>
          <a:ln w="12700">
            <a:noFill/>
            <a:miter lim="800000"/>
            <a:headEnd/>
            <a:tailEnd/>
          </a:ln>
        </p:spPr>
        <p:txBody>
          <a:bodyPr wrap="none" anchor="ctr">
            <a:spAutoFit/>
          </a:bodyPr>
          <a:lstStyle/>
          <a:p>
            <a:pPr algn="ctr" eaLnBrk="0" hangingPunct="0"/>
            <a:r>
              <a:rPr lang="en-US" sz="2400" dirty="0"/>
              <a:t>x</a:t>
            </a:r>
            <a:endParaRPr lang="en-US" sz="2400" dirty="0">
              <a:latin typeface="Symbol" pitchFamily="18" charset="2"/>
            </a:endParaRPr>
          </a:p>
        </p:txBody>
      </p:sp>
      <p:sp>
        <p:nvSpPr>
          <p:cNvPr id="38" name="Text Box 10"/>
          <p:cNvSpPr txBox="1">
            <a:spLocks noChangeArrowheads="1"/>
          </p:cNvSpPr>
          <p:nvPr/>
        </p:nvSpPr>
        <p:spPr bwMode="auto">
          <a:xfrm>
            <a:off x="5681664" y="3200400"/>
            <a:ext cx="324128" cy="461665"/>
          </a:xfrm>
          <a:prstGeom prst="rect">
            <a:avLst/>
          </a:prstGeom>
          <a:noFill/>
          <a:ln w="12700">
            <a:noFill/>
            <a:miter lim="800000"/>
            <a:headEnd/>
            <a:tailEnd/>
          </a:ln>
        </p:spPr>
        <p:txBody>
          <a:bodyPr wrap="none" anchor="ctr">
            <a:spAutoFit/>
          </a:bodyPr>
          <a:lstStyle/>
          <a:p>
            <a:pPr algn="ctr" eaLnBrk="0" hangingPunct="0"/>
            <a:r>
              <a:rPr lang="en-US" sz="2400" dirty="0"/>
              <a:t>y</a:t>
            </a:r>
            <a:endParaRPr lang="en-US" sz="2400" dirty="0">
              <a:latin typeface="Symbol" pitchFamily="18" charset="2"/>
            </a:endParaRPr>
          </a:p>
        </p:txBody>
      </p:sp>
      <p:cxnSp>
        <p:nvCxnSpPr>
          <p:cNvPr id="41" name="Straight Arrow Connector 40"/>
          <p:cNvCxnSpPr/>
          <p:nvPr/>
        </p:nvCxnSpPr>
        <p:spPr>
          <a:xfrm>
            <a:off x="6934200" y="4038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6096000" y="4038600"/>
            <a:ext cx="838200" cy="381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6324600" y="4267200"/>
            <a:ext cx="838200" cy="381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Arrow Connector 47"/>
          <p:cNvCxnSpPr/>
          <p:nvPr/>
        </p:nvCxnSpPr>
        <p:spPr>
          <a:xfrm>
            <a:off x="6096000" y="4419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096000" y="4038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0" name="Group 39"/>
          <p:cNvGrpSpPr/>
          <p:nvPr/>
        </p:nvGrpSpPr>
        <p:grpSpPr>
          <a:xfrm>
            <a:off x="0" y="6142038"/>
            <a:ext cx="9144000" cy="715962"/>
            <a:chOff x="0" y="6142038"/>
            <a:chExt cx="9144000" cy="715962"/>
          </a:xfrm>
        </p:grpSpPr>
        <p:pic>
          <p:nvPicPr>
            <p:cNvPr id="4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4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680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5"/>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6"/>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7"/>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8"/>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41"/>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7"/>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48"/>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p:bldP spid="19" grpId="0"/>
      <p:bldP spid="20" grpId="0"/>
      <p:bldP spid="36" grpId="0"/>
      <p:bldP spid="37" grpId="0"/>
      <p:bldP spid="38" grpId="0"/>
      <p:bldP spid="46" grpId="0" animBg="1"/>
      <p:bldP spid="47"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a:solidFill>
                  <a:srgbClr val="C00000"/>
                </a:solidFill>
                <a:latin typeface="Comic Sans MS" pitchFamily="66" charset="0"/>
                <a:cs typeface="Times New Roman" pitchFamily="18" charset="0"/>
              </a:rPr>
              <a:t>Towards Symbolic Search Algorithm</a:t>
            </a:r>
          </a:p>
        </p:txBody>
      </p:sp>
      <p:sp>
        <p:nvSpPr>
          <p:cNvPr id="42" name="Content Placeholder 3"/>
          <p:cNvSpPr txBox="1">
            <a:spLocks/>
          </p:cNvSpPr>
          <p:nvPr/>
        </p:nvSpPr>
        <p:spPr>
          <a:xfrm>
            <a:off x="0" y="6858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We need a way to represent and manipulate  sets of states</a:t>
            </a:r>
          </a:p>
          <a:p>
            <a:pPr marL="457200" indent="-457200">
              <a:spcBef>
                <a:spcPct val="20000"/>
              </a:spcBef>
              <a:buFont typeface="Wingdings" pitchFamily="2" charset="2"/>
              <a:buChar char="q"/>
              <a:defRPr/>
            </a:pPr>
            <a:r>
              <a:rPr lang="en-US" sz="2000" dirty="0">
                <a:latin typeface="Comic Sans MS" pitchFamily="66" charset="0"/>
              </a:rPr>
              <a:t>Basic data structure: region</a:t>
            </a:r>
          </a:p>
          <a:p>
            <a:pPr marL="914400" lvl="1" indent="-457200">
              <a:spcBef>
                <a:spcPct val="20000"/>
              </a:spcBef>
              <a:buFont typeface="Wingdings" pitchFamily="2" charset="2"/>
              <a:buChar char="§"/>
              <a:defRPr/>
            </a:pPr>
            <a:r>
              <a:rPr lang="en-US" sz="2000" dirty="0">
                <a:latin typeface="Comic Sans MS" pitchFamily="66" charset="0"/>
              </a:rPr>
              <a:t>For now, a region is given by a Boolean-valued expression/formula</a:t>
            </a:r>
          </a:p>
          <a:p>
            <a:pPr marL="914400" lvl="1" indent="-457200">
              <a:spcBef>
                <a:spcPct val="20000"/>
              </a:spcBef>
              <a:buFont typeface="Wingdings" pitchFamily="2" charset="2"/>
              <a:buChar char="§"/>
              <a:defRPr/>
            </a:pPr>
            <a:r>
              <a:rPr lang="en-US" sz="2000" dirty="0">
                <a:latin typeface="Comic Sans MS" pitchFamily="66" charset="0"/>
              </a:rPr>
              <a:t>Example 1: (x &amp; y ) | z, where </a:t>
            </a:r>
            <a:r>
              <a:rPr lang="en-US" sz="2000" dirty="0" err="1">
                <a:latin typeface="Comic Sans MS" pitchFamily="66" charset="0"/>
              </a:rPr>
              <a:t>x,y,z</a:t>
            </a:r>
            <a:r>
              <a:rPr lang="en-US" sz="2000" dirty="0">
                <a:latin typeface="Comic Sans MS" pitchFamily="66" charset="0"/>
              </a:rPr>
              <a:t> are </a:t>
            </a:r>
            <a:r>
              <a:rPr lang="en-US" sz="2000" dirty="0" err="1">
                <a:latin typeface="Comic Sans MS" pitchFamily="66" charset="0"/>
              </a:rPr>
              <a:t>boolean</a:t>
            </a:r>
            <a:r>
              <a:rPr lang="en-US" sz="2000" dirty="0">
                <a:latin typeface="Comic Sans MS" pitchFamily="66" charset="0"/>
              </a:rPr>
              <a:t> </a:t>
            </a:r>
            <a:r>
              <a:rPr lang="en-US" sz="2000" dirty="0" err="1">
                <a:latin typeface="Comic Sans MS" pitchFamily="66" charset="0"/>
              </a:rPr>
              <a:t>vars</a:t>
            </a:r>
            <a:endParaRPr lang="en-US" sz="2000" dirty="0">
              <a:latin typeface="Comic Sans MS" pitchFamily="66" charset="0"/>
            </a:endParaRPr>
          </a:p>
          <a:p>
            <a:pPr marL="914400" lvl="1" indent="-457200">
              <a:spcBef>
                <a:spcPct val="20000"/>
              </a:spcBef>
              <a:buFont typeface="Wingdings" pitchFamily="2" charset="2"/>
              <a:buChar char="§"/>
              <a:defRPr/>
            </a:pPr>
            <a:r>
              <a:rPr lang="en-US" sz="2000" dirty="0">
                <a:latin typeface="Comic Sans MS" pitchFamily="66" charset="0"/>
              </a:rPr>
              <a:t>Example 2: (x &lt;= y+1) &amp; (0 &lt;= x &lt;= 3), where </a:t>
            </a:r>
            <a:r>
              <a:rPr lang="en-US" sz="2000" dirty="0" err="1">
                <a:latin typeface="Comic Sans MS" pitchFamily="66" charset="0"/>
              </a:rPr>
              <a:t>x,y</a:t>
            </a:r>
            <a:r>
              <a:rPr lang="en-US" sz="2000" dirty="0">
                <a:latin typeface="Comic Sans MS" pitchFamily="66" charset="0"/>
              </a:rPr>
              <a:t> are </a:t>
            </a:r>
            <a:r>
              <a:rPr lang="en-US" sz="2000" dirty="0" err="1">
                <a:latin typeface="Comic Sans MS" pitchFamily="66" charset="0"/>
              </a:rPr>
              <a:t>int</a:t>
            </a:r>
            <a:r>
              <a:rPr lang="en-US" sz="2000" dirty="0">
                <a:latin typeface="Comic Sans MS" pitchFamily="66" charset="0"/>
              </a:rPr>
              <a:t>/real </a:t>
            </a:r>
            <a:r>
              <a:rPr lang="en-US" sz="2000" dirty="0" err="1">
                <a:latin typeface="Comic Sans MS" pitchFamily="66" charset="0"/>
              </a:rPr>
              <a:t>vars</a:t>
            </a: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What operations are needed on regions?</a:t>
            </a:r>
          </a:p>
          <a:p>
            <a:pPr marL="914400" lvl="1" indent="-457200">
              <a:spcBef>
                <a:spcPct val="20000"/>
              </a:spcBef>
              <a:buFont typeface="Wingdings" pitchFamily="2" charset="2"/>
              <a:buChar char="§"/>
              <a:defRPr/>
            </a:pPr>
            <a:r>
              <a:rPr lang="en-US" sz="2000" dirty="0">
                <a:latin typeface="Comic Sans MS" pitchFamily="66" charset="0"/>
              </a:rPr>
              <a:t>Will become apparent as we develop the algorithm </a:t>
            </a:r>
          </a:p>
          <a:p>
            <a:pPr marL="457200" indent="-457200">
              <a:spcBef>
                <a:spcPct val="20000"/>
              </a:spcBef>
              <a:buFont typeface="Wingdings" pitchFamily="2" charset="2"/>
              <a:buChar char="q"/>
              <a:defRPr/>
            </a:pPr>
            <a:r>
              <a:rPr lang="en-US" sz="2000" dirty="0">
                <a:latin typeface="Comic Sans MS" pitchFamily="66" charset="0"/>
              </a:rPr>
              <a:t>Is there a “better” implementation of regions other than formulas?</a:t>
            </a:r>
          </a:p>
          <a:p>
            <a:pPr marL="914400" lvl="1" indent="-457200">
              <a:spcBef>
                <a:spcPct val="20000"/>
              </a:spcBef>
              <a:buFont typeface="Wingdings" pitchFamily="2" charset="2"/>
              <a:buChar char="§"/>
              <a:defRPr/>
            </a:pPr>
            <a:r>
              <a:rPr lang="en-US" sz="2000" dirty="0">
                <a:latin typeface="Comic Sans MS" pitchFamily="66" charset="0"/>
              </a:rPr>
              <a:t>Yes! Ordered Binary Decision Diagrams (OBDDs) for </a:t>
            </a:r>
            <a:r>
              <a:rPr lang="en-US" sz="2000" dirty="0" err="1">
                <a:latin typeface="Comic Sans MS" pitchFamily="66" charset="0"/>
              </a:rPr>
              <a:t>boolean</a:t>
            </a:r>
            <a:r>
              <a:rPr lang="en-US" sz="2000" dirty="0">
                <a:latin typeface="Comic Sans MS" pitchFamily="66" charset="0"/>
              </a:rPr>
              <a:t> </a:t>
            </a:r>
            <a:r>
              <a:rPr lang="en-US" sz="2000" dirty="0" err="1">
                <a:latin typeface="Comic Sans MS" pitchFamily="66" charset="0"/>
              </a:rPr>
              <a:t>vars</a:t>
            </a:r>
            <a:endParaRPr lang="en-US" sz="2000" dirty="0">
              <a:latin typeface="Comic Sans MS" pitchFamily="66" charset="0"/>
            </a:endParaRPr>
          </a:p>
          <a:p>
            <a:pPr marL="914400" lvl="1" indent="-457200">
              <a:spcBef>
                <a:spcPct val="20000"/>
              </a:spcBef>
              <a:buFont typeface="Wingdings" pitchFamily="2" charset="2"/>
              <a:buChar char="§"/>
              <a:defRPr/>
            </a:pPr>
            <a:r>
              <a:rPr lang="en-US" sz="2000" dirty="0" err="1">
                <a:latin typeface="Comic Sans MS" pitchFamily="66" charset="0"/>
              </a:rPr>
              <a:t>Polyhedra</a:t>
            </a:r>
            <a:r>
              <a:rPr lang="en-US" sz="2000" dirty="0">
                <a:latin typeface="Comic Sans MS" pitchFamily="66" charset="0"/>
              </a:rPr>
              <a:t> (matrices) for real-valued </a:t>
            </a:r>
            <a:r>
              <a:rPr lang="en-US" sz="2000" dirty="0" err="1">
                <a:latin typeface="Comic Sans MS" pitchFamily="66" charset="0"/>
              </a:rPr>
              <a:t>vars</a:t>
            </a:r>
            <a:endParaRPr lang="en-US" sz="2000" dirty="0">
              <a:solidFill>
                <a:srgbClr val="C00000"/>
              </a:solidFill>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782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fontScale="90000"/>
          </a:bodyPr>
          <a:lstStyle/>
          <a:p>
            <a:r>
              <a:rPr lang="en-US" sz="2800" dirty="0">
                <a:solidFill>
                  <a:srgbClr val="C00000"/>
                </a:solidFill>
                <a:latin typeface="Comic Sans MS" pitchFamily="66" charset="0"/>
                <a:cs typeface="Times New Roman" pitchFamily="18" charset="0"/>
              </a:rPr>
              <a:t>Symbolic Representation of Transition Systems</a:t>
            </a: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Consider a transition system T with variables S</a:t>
            </a:r>
          </a:p>
          <a:p>
            <a:pPr marL="457200" indent="-457200">
              <a:spcBef>
                <a:spcPct val="20000"/>
              </a:spcBef>
              <a:buFont typeface="Wingdings" pitchFamily="2" charset="2"/>
              <a:buChar char="q"/>
              <a:defRPr/>
            </a:pPr>
            <a:r>
              <a:rPr lang="en-US" sz="2000" dirty="0">
                <a:latin typeface="Comic Sans MS" pitchFamily="66" charset="0"/>
              </a:rPr>
              <a:t>How to represent the set of initial states?</a:t>
            </a:r>
          </a:p>
          <a:p>
            <a:pPr marL="914400" lvl="1" indent="-457200">
              <a:spcBef>
                <a:spcPct val="20000"/>
              </a:spcBef>
              <a:buFont typeface="Wingdings" pitchFamily="2" charset="2"/>
              <a:buChar char="§"/>
              <a:defRPr/>
            </a:pPr>
            <a:r>
              <a:rPr lang="en-US" sz="2000" dirty="0">
                <a:latin typeface="Comic Sans MS" pitchFamily="66" charset="0"/>
              </a:rPr>
              <a:t>By a formula </a:t>
            </a:r>
            <a:r>
              <a:rPr lang="en-US" sz="2000" dirty="0">
                <a:latin typeface="Symbol" pitchFamily="18" charset="2"/>
              </a:rPr>
              <a:t>j</a:t>
            </a:r>
            <a:r>
              <a:rPr lang="en-US" sz="2000" baseline="-25000" dirty="0">
                <a:latin typeface="Comic Sans MS" pitchFamily="66" charset="0"/>
              </a:rPr>
              <a:t>I</a:t>
            </a:r>
            <a:r>
              <a:rPr lang="en-US" sz="2000" dirty="0">
                <a:latin typeface="Comic Sans MS" pitchFamily="66" charset="0"/>
              </a:rPr>
              <a:t> over variables S</a:t>
            </a:r>
          </a:p>
          <a:p>
            <a:pPr marL="914400" lvl="1" indent="-457200">
              <a:spcBef>
                <a:spcPct val="20000"/>
              </a:spcBef>
              <a:buFont typeface="Wingdings" pitchFamily="2" charset="2"/>
              <a:buChar char="§"/>
              <a:defRPr/>
            </a:pPr>
            <a:r>
              <a:rPr lang="en-US" sz="2000" dirty="0">
                <a:latin typeface="Comic Sans MS" pitchFamily="66" charset="0"/>
              </a:rPr>
              <a:t>Easy to obtain this from the initialization description Init </a:t>
            </a:r>
          </a:p>
          <a:p>
            <a:pPr marL="914400" lvl="1" indent="-457200">
              <a:spcBef>
                <a:spcPct val="20000"/>
              </a:spcBef>
              <a:buFont typeface="Wingdings" pitchFamily="2" charset="2"/>
              <a:buChar char="§"/>
              <a:defRPr/>
            </a:pPr>
            <a:r>
              <a:rPr lang="en-US" sz="2000" dirty="0">
                <a:latin typeface="Comic Sans MS" pitchFamily="66" charset="0"/>
              </a:rPr>
              <a:t>For example, for the GCD program, </a:t>
            </a:r>
            <a:r>
              <a:rPr lang="en-US" sz="2000" dirty="0">
                <a:latin typeface="Symbol" pitchFamily="18" charset="2"/>
              </a:rPr>
              <a:t>j</a:t>
            </a:r>
            <a:r>
              <a:rPr lang="en-US" sz="2000" baseline="-25000" dirty="0">
                <a:latin typeface="Comic Sans MS" pitchFamily="66" charset="0"/>
              </a:rPr>
              <a:t>I</a:t>
            </a:r>
            <a:r>
              <a:rPr lang="en-US" sz="2000" dirty="0">
                <a:latin typeface="Comic Sans MS" pitchFamily="66" charset="0"/>
              </a:rPr>
              <a:t> is (x=m) &amp;(y=n) &amp;(mode=loop)</a:t>
            </a:r>
          </a:p>
          <a:p>
            <a:pPr marL="457200" indent="-457200">
              <a:spcBef>
                <a:spcPct val="20000"/>
              </a:spcBef>
              <a:buFont typeface="Wingdings" pitchFamily="2" charset="2"/>
              <a:buChar char="q"/>
              <a:defRPr/>
            </a:pPr>
            <a:r>
              <a:rPr lang="en-US" sz="2000" dirty="0">
                <a:latin typeface="Comic Sans MS" pitchFamily="66" charset="0"/>
              </a:rPr>
              <a:t>How to represent the set of transitions?</a:t>
            </a:r>
          </a:p>
          <a:p>
            <a:pPr marL="914400" lvl="1" indent="-457200">
              <a:spcBef>
                <a:spcPct val="20000"/>
              </a:spcBef>
              <a:buFont typeface="Wingdings" pitchFamily="2" charset="2"/>
              <a:buChar char="§"/>
              <a:defRPr/>
            </a:pPr>
            <a:r>
              <a:rPr lang="en-US" sz="2000" dirty="0">
                <a:latin typeface="Comic Sans MS" pitchFamily="66" charset="0"/>
              </a:rPr>
              <a:t>Convention: Primed variable denotes updated value (that is, value in the target state of a transition)</a:t>
            </a:r>
          </a:p>
          <a:p>
            <a:pPr marL="914400" lvl="1" indent="-457200">
              <a:spcBef>
                <a:spcPct val="20000"/>
              </a:spcBef>
              <a:buFont typeface="Wingdings" pitchFamily="2" charset="2"/>
              <a:buChar char="§"/>
              <a:defRPr/>
            </a:pPr>
            <a:r>
              <a:rPr lang="en-US" sz="2000" dirty="0">
                <a:latin typeface="Comic Sans MS" pitchFamily="66" charset="0"/>
              </a:rPr>
              <a:t>Transitions are given by a formula over </a:t>
            </a:r>
            <a:r>
              <a:rPr lang="en-US" sz="2000" dirty="0" err="1">
                <a:latin typeface="Symbol" pitchFamily="18" charset="2"/>
              </a:rPr>
              <a:t>j</a:t>
            </a:r>
            <a:r>
              <a:rPr lang="en-US" sz="2000" baseline="-25000" dirty="0" err="1">
                <a:latin typeface="Comic Sans MS" pitchFamily="66" charset="0"/>
              </a:rPr>
              <a:t>T</a:t>
            </a:r>
            <a:r>
              <a:rPr lang="en-US" sz="2000" baseline="-25000" dirty="0">
                <a:latin typeface="Comic Sans MS" pitchFamily="66" charset="0"/>
              </a:rPr>
              <a:t>  </a:t>
            </a:r>
            <a:r>
              <a:rPr lang="en-US" sz="2000" dirty="0">
                <a:latin typeface="Comic Sans MS" pitchFamily="66" charset="0"/>
              </a:rPr>
              <a:t>variables S U S’ </a:t>
            </a:r>
          </a:p>
          <a:p>
            <a:pPr marL="457200" indent="-457200">
              <a:spcBef>
                <a:spcPct val="20000"/>
              </a:spcBef>
              <a:buFont typeface="Wingdings" pitchFamily="2" charset="2"/>
              <a:buChar char="q"/>
              <a:defRPr/>
            </a:pPr>
            <a:r>
              <a:rPr lang="en-US" sz="2000" dirty="0">
                <a:latin typeface="Comic Sans MS" pitchFamily="66" charset="0"/>
              </a:rPr>
              <a:t>Example: In one transition, increment x and decrement y:</a:t>
            </a:r>
          </a:p>
          <a:p>
            <a:pPr marL="914400" lvl="1" indent="-457200">
              <a:spcBef>
                <a:spcPct val="20000"/>
              </a:spcBef>
              <a:buFont typeface="Wingdings" pitchFamily="2" charset="2"/>
              <a:buChar char="§"/>
              <a:defRPr/>
            </a:pPr>
            <a:r>
              <a:rPr lang="en-US" sz="2000" dirty="0">
                <a:latin typeface="Comic Sans MS" pitchFamily="66" charset="0"/>
              </a:rPr>
              <a:t>(x’ = x+1) &amp; (y’ = y-1)</a:t>
            </a:r>
          </a:p>
          <a:p>
            <a:pPr marL="914400" lvl="1" indent="-457200">
              <a:spcBef>
                <a:spcPct val="20000"/>
              </a:spcBef>
              <a:buFont typeface="Wingdings" pitchFamily="2" charset="2"/>
              <a:buChar char="§"/>
              <a:defRPr/>
            </a:pPr>
            <a:r>
              <a:rPr lang="en-US" sz="2000" dirty="0">
                <a:latin typeface="Comic Sans MS" pitchFamily="66" charset="0"/>
              </a:rPr>
              <a:t>A pair of states (</a:t>
            </a:r>
            <a:r>
              <a:rPr lang="en-US" sz="2000" dirty="0" err="1">
                <a:latin typeface="Comic Sans MS" pitchFamily="66" charset="0"/>
              </a:rPr>
              <a:t>s,t</a:t>
            </a:r>
            <a:r>
              <a:rPr lang="en-US" sz="2000" dirty="0">
                <a:latin typeface="Comic Sans MS" pitchFamily="66" charset="0"/>
              </a:rPr>
              <a:t>) over </a:t>
            </a:r>
            <a:r>
              <a:rPr lang="en-US" sz="2000" dirty="0" err="1">
                <a:latin typeface="Comic Sans MS" pitchFamily="66" charset="0"/>
              </a:rPr>
              <a:t>x,y</a:t>
            </a:r>
            <a:r>
              <a:rPr lang="en-US" sz="2000" dirty="0">
                <a:latin typeface="Comic Sans MS" pitchFamily="66" charset="0"/>
              </a:rPr>
              <a:t> satisfies this formula exactly when t(x)=s(x)+1 and t(y)=s(y)-1</a:t>
            </a:r>
          </a:p>
          <a:p>
            <a:pPr marL="457200" indent="-457200">
              <a:spcBef>
                <a:spcPct val="20000"/>
              </a:spcBef>
              <a:buFont typeface="Wingdings" pitchFamily="2" charset="2"/>
              <a:buChar char="q"/>
              <a:defRPr/>
            </a:pPr>
            <a:r>
              <a:rPr lang="en-US" sz="2000" dirty="0">
                <a:latin typeface="Comic Sans MS" pitchFamily="66" charset="0"/>
              </a:rPr>
              <a:t>Benefit: Uniformity. If T has k variables, then a set of states given by a region over k </a:t>
            </a:r>
            <a:r>
              <a:rPr lang="en-US" sz="2000" dirty="0" err="1">
                <a:latin typeface="Comic Sans MS" pitchFamily="66" charset="0"/>
              </a:rPr>
              <a:t>vars</a:t>
            </a:r>
            <a:r>
              <a:rPr lang="en-US" sz="2000" dirty="0">
                <a:latin typeface="Comic Sans MS" pitchFamily="66" charset="0"/>
              </a:rPr>
              <a:t>, and transitions given by a region over 2k </a:t>
            </a:r>
            <a:r>
              <a:rPr lang="en-US" sz="2000" dirty="0" err="1">
                <a:latin typeface="Comic Sans MS" pitchFamily="66" charset="0"/>
              </a:rPr>
              <a:t>vars</a:t>
            </a: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885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Transition Formula for GCD</a:t>
            </a: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Suppose a single step is given by:</a:t>
            </a:r>
          </a:p>
          <a:p>
            <a:pPr marL="914400" lvl="1" indent="-457200">
              <a:spcBef>
                <a:spcPct val="20000"/>
              </a:spcBef>
              <a:defRPr/>
            </a:pPr>
            <a:r>
              <a:rPr lang="en-US" sz="2000" dirty="0">
                <a:latin typeface="Comic Sans MS" pitchFamily="66" charset="0"/>
              </a:rPr>
              <a:t>	if (x&gt;0 &amp; y&gt;0) then if (x&gt;y) then x:=x-y else y:=y-x</a:t>
            </a:r>
          </a:p>
          <a:p>
            <a:pPr marL="457200" indent="-457200">
              <a:spcBef>
                <a:spcPct val="20000"/>
              </a:spcBef>
              <a:buFont typeface="Wingdings" pitchFamily="2" charset="2"/>
              <a:buChar char="q"/>
              <a:defRPr/>
            </a:pPr>
            <a:r>
              <a:rPr lang="en-US" sz="2000" dirty="0">
                <a:latin typeface="Comic Sans MS" pitchFamily="66" charset="0"/>
              </a:rPr>
              <a:t>We want to get a formula </a:t>
            </a:r>
            <a:r>
              <a:rPr lang="en-US" sz="2000" dirty="0" err="1">
                <a:latin typeface="Symbol" pitchFamily="18" charset="2"/>
              </a:rPr>
              <a:t>j</a:t>
            </a:r>
            <a:r>
              <a:rPr lang="en-US" sz="2000" baseline="-25000" dirty="0" err="1">
                <a:latin typeface="Comic Sans MS" pitchFamily="66" charset="0"/>
              </a:rPr>
              <a:t>T</a:t>
            </a:r>
            <a:r>
              <a:rPr lang="en-US" sz="2000" dirty="0">
                <a:latin typeface="Comic Sans MS" pitchFamily="66" charset="0"/>
              </a:rPr>
              <a:t> over variables x, y, x’, y’ to capture this</a:t>
            </a:r>
          </a:p>
          <a:p>
            <a:pPr marL="457200" indent="-457200">
              <a:spcBef>
                <a:spcPct val="20000"/>
              </a:spcBef>
              <a:buFont typeface="Wingdings" pitchFamily="2" charset="2"/>
              <a:buChar char="q"/>
              <a:defRPr/>
            </a:pPr>
            <a:r>
              <a:rPr lang="en-US" sz="2000" dirty="0">
                <a:latin typeface="Comic Sans MS" pitchFamily="66" charset="0"/>
              </a:rPr>
              <a:t>Assignment x := x-y corresponds to constraint x’ = x-y</a:t>
            </a:r>
          </a:p>
          <a:p>
            <a:pPr marL="457200" indent="-457200">
              <a:spcBef>
                <a:spcPct val="20000"/>
              </a:spcBef>
              <a:buFont typeface="Wingdings" pitchFamily="2" charset="2"/>
              <a:buChar char="q"/>
              <a:defRPr/>
            </a:pPr>
            <a:r>
              <a:rPr lang="en-US" sz="2000" dirty="0">
                <a:latin typeface="Comic Sans MS" pitchFamily="66" charset="0"/>
              </a:rPr>
              <a:t>But this is not enough. In code, if y is not assigned explicitly, it stays unchanged. In formulas, we must say y’=y to enforce this</a:t>
            </a:r>
          </a:p>
          <a:p>
            <a:pPr marL="457200" indent="-457200">
              <a:spcBef>
                <a:spcPct val="20000"/>
              </a:spcBef>
              <a:buFont typeface="Wingdings" pitchFamily="2" charset="2"/>
              <a:buChar char="q"/>
              <a:defRPr/>
            </a:pPr>
            <a:r>
              <a:rPr lang="en-US" sz="2000" dirty="0">
                <a:latin typeface="Comic Sans MS" pitchFamily="66" charset="0"/>
              </a:rPr>
              <a:t>Assignment x := x-y corresponds to formula (x’=x-y &amp; y’=y)</a:t>
            </a:r>
          </a:p>
          <a:p>
            <a:pPr marL="457200" indent="-457200">
              <a:spcBef>
                <a:spcPct val="20000"/>
              </a:spcBef>
              <a:buFont typeface="Wingdings" pitchFamily="2" charset="2"/>
              <a:buChar char="q"/>
              <a:defRPr/>
            </a:pPr>
            <a:r>
              <a:rPr lang="en-US" sz="2000" dirty="0">
                <a:latin typeface="Comic Sans MS" pitchFamily="66" charset="0"/>
              </a:rPr>
              <a:t>Assignment y:=y-x corresponds to formula (x’=x &amp; y’=y-x)</a:t>
            </a:r>
          </a:p>
          <a:p>
            <a:pPr marL="457200" indent="-457200">
              <a:spcBef>
                <a:spcPct val="20000"/>
              </a:spcBef>
              <a:buFont typeface="Wingdings" pitchFamily="2" charset="2"/>
              <a:buChar char="q"/>
              <a:defRPr/>
            </a:pPr>
            <a:r>
              <a:rPr lang="en-US" sz="2000" dirty="0">
                <a:latin typeface="Comic Sans MS" pitchFamily="66" charset="0"/>
              </a:rPr>
              <a:t>Conditional statement if (x&gt;y) then x:=x-y else y:=y-x becomes </a:t>
            </a:r>
          </a:p>
          <a:p>
            <a:pPr marL="457200" indent="-457200">
              <a:spcBef>
                <a:spcPct val="20000"/>
              </a:spcBef>
              <a:defRPr/>
            </a:pPr>
            <a:r>
              <a:rPr lang="en-US" sz="2000" dirty="0">
                <a:latin typeface="Comic Sans MS" pitchFamily="66" charset="0"/>
              </a:rPr>
              <a:t>		</a:t>
            </a:r>
            <a:r>
              <a:rPr lang="en-US" sz="2000" dirty="0">
                <a:latin typeface="Symbol" pitchFamily="18" charset="2"/>
              </a:rPr>
              <a:t>f</a:t>
            </a:r>
            <a:r>
              <a:rPr lang="en-US" sz="2000" dirty="0">
                <a:latin typeface="Comic Sans MS" pitchFamily="66" charset="0"/>
              </a:rPr>
              <a:t>: [(x&gt;y) &amp; (x’=x-y) &amp; (y’=y)] | [ ~(x&gt;y) &amp; (x’=x) &amp; (y’=y-x)]</a:t>
            </a:r>
          </a:p>
          <a:p>
            <a:pPr marL="457200" indent="-457200">
              <a:spcBef>
                <a:spcPct val="20000"/>
              </a:spcBef>
              <a:buFont typeface="Wingdings" pitchFamily="2" charset="2"/>
              <a:buChar char="q"/>
              <a:defRPr/>
            </a:pPr>
            <a:r>
              <a:rPr lang="en-US" sz="2000" dirty="0">
                <a:latin typeface="Comic Sans MS" pitchFamily="66" charset="0"/>
              </a:rPr>
              <a:t>Desired transition formula </a:t>
            </a:r>
            <a:r>
              <a:rPr lang="en-US" sz="2000" dirty="0" err="1">
                <a:latin typeface="Symbol" pitchFamily="18" charset="2"/>
              </a:rPr>
              <a:t>j</a:t>
            </a:r>
            <a:r>
              <a:rPr lang="en-US" sz="2000" baseline="-25000" dirty="0" err="1">
                <a:latin typeface="Comic Sans MS" pitchFamily="66" charset="0"/>
              </a:rPr>
              <a:t>T</a:t>
            </a:r>
            <a:r>
              <a:rPr lang="en-US" sz="2000" baseline="-25000" dirty="0">
                <a:latin typeface="Comic Sans MS" pitchFamily="66" charset="0"/>
              </a:rPr>
              <a:t> </a:t>
            </a:r>
            <a:r>
              <a:rPr lang="en-US" sz="2000" dirty="0">
                <a:latin typeface="Comic Sans MS" pitchFamily="66" charset="0"/>
              </a:rPr>
              <a:t>for the entire statement is</a:t>
            </a:r>
          </a:p>
          <a:p>
            <a:pPr marL="457200" indent="-457200">
              <a:spcBef>
                <a:spcPct val="20000"/>
              </a:spcBef>
              <a:defRPr/>
            </a:pPr>
            <a:r>
              <a:rPr lang="en-US" sz="2000" dirty="0">
                <a:latin typeface="Comic Sans MS" pitchFamily="66" charset="0"/>
              </a:rPr>
              <a:t>		[(x&gt;0 &amp; y&gt;0) &amp; </a:t>
            </a:r>
            <a:r>
              <a:rPr lang="en-US" sz="2000" dirty="0">
                <a:latin typeface="Symbol" pitchFamily="18" charset="2"/>
              </a:rPr>
              <a:t>f</a:t>
            </a:r>
            <a:r>
              <a:rPr lang="en-US" sz="2000" dirty="0">
                <a:latin typeface="Comic Sans MS" pitchFamily="66" charset="0"/>
              </a:rPr>
              <a:t>] | [~(x&gt;0 &amp; y&gt;0) &amp; (x’=x) &amp; (y’=y)]</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987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Recap: Symbolic Transition Systems</a:t>
            </a: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Region over variables X is a data structure that represents a set of states assigning values to X</a:t>
            </a:r>
          </a:p>
          <a:p>
            <a:pPr marL="457200" indent="-457200">
              <a:spcBef>
                <a:spcPct val="20000"/>
              </a:spcBef>
              <a:buFont typeface="Wingdings" pitchFamily="2" charset="2"/>
              <a:buChar char="q"/>
              <a:defRPr/>
            </a:pPr>
            <a:r>
              <a:rPr lang="en-US" sz="2000" dirty="0">
                <a:latin typeface="Comic Sans MS" pitchFamily="66" charset="0"/>
              </a:rPr>
              <a:t>Transition system T with state variables S represented by</a:t>
            </a:r>
          </a:p>
          <a:p>
            <a:pPr marL="914400" lvl="1" indent="-457200">
              <a:spcBef>
                <a:spcPct val="20000"/>
              </a:spcBef>
              <a:buFont typeface="Wingdings" panose="05000000000000000000" pitchFamily="2" charset="2"/>
              <a:buChar char="§"/>
              <a:defRPr/>
            </a:pPr>
            <a:r>
              <a:rPr lang="en-US" sz="2000" dirty="0">
                <a:latin typeface="Comic Sans MS" pitchFamily="66" charset="0"/>
              </a:rPr>
              <a:t>Region </a:t>
            </a:r>
            <a:r>
              <a:rPr lang="en-US" sz="2000" dirty="0">
                <a:latin typeface="Symbol" panose="05050102010706020507" pitchFamily="18" charset="2"/>
              </a:rPr>
              <a:t>j</a:t>
            </a:r>
            <a:r>
              <a:rPr lang="en-US" sz="2000" baseline="-25000" dirty="0">
                <a:latin typeface="Comic Sans MS" pitchFamily="66" charset="0"/>
              </a:rPr>
              <a:t>I</a:t>
            </a:r>
            <a:r>
              <a:rPr lang="en-US" sz="2000" dirty="0">
                <a:latin typeface="Comic Sans MS" pitchFamily="66" charset="0"/>
              </a:rPr>
              <a:t> over S for initial states</a:t>
            </a:r>
            <a:endParaRPr lang="en-US" sz="2000" dirty="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a:latin typeface="Comic Sans MS" pitchFamily="66" charset="0"/>
              </a:rPr>
              <a:t>Region </a:t>
            </a:r>
            <a:r>
              <a:rPr lang="en-US" sz="2000" dirty="0" err="1">
                <a:latin typeface="Symbol" panose="05050102010706020507" pitchFamily="18" charset="2"/>
              </a:rPr>
              <a:t>j</a:t>
            </a:r>
            <a:r>
              <a:rPr lang="en-US" sz="2000" baseline="-25000" dirty="0" err="1">
                <a:latin typeface="Comic Sans MS" pitchFamily="66" charset="0"/>
              </a:rPr>
              <a:t>T</a:t>
            </a:r>
            <a:r>
              <a:rPr lang="en-US" sz="2000" dirty="0">
                <a:latin typeface="Comic Sans MS" pitchFamily="66" charset="0"/>
              </a:rPr>
              <a:t> over S U S’ for transitions</a:t>
            </a:r>
          </a:p>
          <a:p>
            <a:pPr marL="457200" indent="-457200">
              <a:spcBef>
                <a:spcPct val="20000"/>
              </a:spcBef>
              <a:buFont typeface="Wingdings" panose="05000000000000000000" pitchFamily="2" charset="2"/>
              <a:buChar char="q"/>
              <a:defRPr/>
            </a:pPr>
            <a:r>
              <a:rPr lang="en-US" sz="2000" dirty="0">
                <a:latin typeface="Comic Sans MS" pitchFamily="66" charset="0"/>
              </a:rPr>
              <a:t>Symbolic representation can be compiled automatically from code for updating variables</a:t>
            </a:r>
          </a:p>
          <a:p>
            <a:pPr marL="914400" lvl="1" indent="-457200">
              <a:spcBef>
                <a:spcPct val="20000"/>
              </a:spcBef>
              <a:buFont typeface="Wingdings" panose="05000000000000000000" pitchFamily="2" charset="2"/>
              <a:buChar char="§"/>
              <a:defRPr/>
            </a:pPr>
            <a:r>
              <a:rPr lang="en-US" sz="2000" dirty="0">
                <a:latin typeface="Comic Sans MS" pitchFamily="66" charset="0"/>
              </a:rPr>
              <a:t>To get </a:t>
            </a:r>
            <a:r>
              <a:rPr lang="en-US" sz="2000" dirty="0" err="1">
                <a:latin typeface="Symbol" panose="05050102010706020507" pitchFamily="18" charset="2"/>
              </a:rPr>
              <a:t>j</a:t>
            </a:r>
            <a:r>
              <a:rPr lang="en-US" sz="2000" baseline="-25000" dirty="0" err="1">
                <a:latin typeface="Comic Sans MS" pitchFamily="66" charset="0"/>
              </a:rPr>
              <a:t>T</a:t>
            </a:r>
            <a:r>
              <a:rPr lang="en-US" sz="2000" dirty="0">
                <a:latin typeface="Comic Sans MS" pitchFamily="66" charset="0"/>
              </a:rPr>
              <a:t> from reaction description of a Synchronous Reactive Component, local/input/output </a:t>
            </a:r>
            <a:r>
              <a:rPr lang="en-US" sz="2000" dirty="0" err="1">
                <a:latin typeface="Comic Sans MS" pitchFamily="66" charset="0"/>
              </a:rPr>
              <a:t>vars</a:t>
            </a:r>
            <a:r>
              <a:rPr lang="en-US" sz="2000" dirty="0">
                <a:latin typeface="Comic Sans MS" pitchFamily="66" charset="0"/>
              </a:rPr>
              <a:t> must be existentially quantified (see textbook for examples)</a:t>
            </a:r>
          </a:p>
          <a:p>
            <a:pPr marL="457200" indent="-457200">
              <a:spcBef>
                <a:spcPct val="20000"/>
              </a:spcBef>
              <a:buFont typeface="Wingdings" panose="05000000000000000000" pitchFamily="2" charset="2"/>
              <a:buChar char="q"/>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090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781248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Image Computation</a:t>
            </a:r>
          </a:p>
        </p:txBody>
      </p:sp>
      <p:sp>
        <p:nvSpPr>
          <p:cNvPr id="42" name="Content Placeholder 3"/>
          <p:cNvSpPr txBox="1">
            <a:spLocks/>
          </p:cNvSpPr>
          <p:nvPr/>
        </p:nvSpPr>
        <p:spPr>
          <a:xfrm>
            <a:off x="0" y="533400"/>
            <a:ext cx="9220200" cy="2743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Given a region A, define Post(A) to be set of successors of states in A</a:t>
            </a:r>
          </a:p>
          <a:p>
            <a:pPr marL="914400" lvl="1" indent="-457200">
              <a:spcBef>
                <a:spcPct val="20000"/>
              </a:spcBef>
              <a:defRPr/>
            </a:pPr>
            <a:r>
              <a:rPr lang="en-US" sz="2000" dirty="0">
                <a:latin typeface="Comic Sans MS" pitchFamily="66" charset="0"/>
              </a:rPr>
              <a:t>	Post(A) = { t | there exists a state s in A and a transition (</a:t>
            </a:r>
            <a:r>
              <a:rPr lang="en-US" sz="2000" dirty="0" err="1">
                <a:latin typeface="Comic Sans MS" pitchFamily="66" charset="0"/>
              </a:rPr>
              <a:t>s,t</a:t>
            </a:r>
            <a:r>
              <a:rPr lang="en-US" sz="2000" dirty="0">
                <a:latin typeface="Comic Sans MS" pitchFamily="66" charset="0"/>
              </a:rPr>
              <a:t>)}</a:t>
            </a:r>
          </a:p>
          <a:p>
            <a:pPr marL="457200" indent="-457200">
              <a:spcBef>
                <a:spcPct val="20000"/>
              </a:spcBef>
              <a:buFont typeface="Wingdings" pitchFamily="2" charset="2"/>
              <a:buChar char="q"/>
              <a:defRPr/>
            </a:pPr>
            <a:r>
              <a:rPr lang="en-US" sz="2000" dirty="0">
                <a:latin typeface="Comic Sans MS" pitchFamily="66" charset="0"/>
              </a:rPr>
              <a:t>Core problem in symbolic search: Given A and the transition formula, how to compute Post (A)?</a:t>
            </a:r>
          </a:p>
          <a:p>
            <a:pPr marL="457200" indent="-457200">
              <a:spcBef>
                <a:spcPct val="20000"/>
              </a:spcBef>
              <a:buFont typeface="Wingdings" pitchFamily="2" charset="2"/>
              <a:buChar char="q"/>
              <a:defRPr/>
            </a:pPr>
            <a:r>
              <a:rPr lang="en-US" sz="2000" dirty="0">
                <a:latin typeface="Comic Sans MS" pitchFamily="66" charset="0"/>
              </a:rPr>
              <a:t>If we can implement this, the set of all reachable states can be computed iteratively by breadth-first search</a:t>
            </a:r>
          </a:p>
        </p:txBody>
      </p:sp>
      <p:sp>
        <p:nvSpPr>
          <p:cNvPr id="8" name="Content Placeholder 3"/>
          <p:cNvSpPr txBox="1">
            <a:spLocks/>
          </p:cNvSpPr>
          <p:nvPr/>
        </p:nvSpPr>
        <p:spPr>
          <a:xfrm>
            <a:off x="5105400" y="3810000"/>
            <a:ext cx="3810000" cy="1447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defRPr/>
            </a:pPr>
            <a:r>
              <a:rPr lang="en-US" sz="2000" dirty="0">
                <a:latin typeface="Comic Sans MS" pitchFamily="66" charset="0"/>
              </a:rPr>
              <a:t>reach</a:t>
            </a:r>
            <a:r>
              <a:rPr lang="en-US" sz="2000" baseline="-25000" dirty="0">
                <a:latin typeface="Comic Sans MS" pitchFamily="66" charset="0"/>
              </a:rPr>
              <a:t>0</a:t>
            </a:r>
            <a:r>
              <a:rPr lang="en-US" sz="2000" dirty="0">
                <a:latin typeface="Comic Sans MS" pitchFamily="66" charset="0"/>
              </a:rPr>
              <a:t> = Initial states and </a:t>
            </a:r>
          </a:p>
          <a:p>
            <a:pPr marL="457200" indent="-457200">
              <a:spcBef>
                <a:spcPct val="20000"/>
              </a:spcBef>
              <a:defRPr/>
            </a:pPr>
            <a:r>
              <a:rPr lang="en-US" sz="2000" dirty="0">
                <a:latin typeface="Comic Sans MS" pitchFamily="66" charset="0"/>
              </a:rPr>
              <a:t>each reach</a:t>
            </a:r>
            <a:r>
              <a:rPr lang="en-US" sz="2000" baseline="-25000" dirty="0">
                <a:latin typeface="Comic Sans MS" pitchFamily="66" charset="0"/>
              </a:rPr>
              <a:t>i+1</a:t>
            </a:r>
            <a:r>
              <a:rPr lang="en-US" sz="2000" dirty="0">
                <a:latin typeface="Comic Sans MS" pitchFamily="66" charset="0"/>
              </a:rPr>
              <a:t> obtained from </a:t>
            </a:r>
            <a:r>
              <a:rPr lang="en-US" sz="2000" dirty="0" err="1">
                <a:latin typeface="Comic Sans MS" pitchFamily="66" charset="0"/>
              </a:rPr>
              <a:t>reach</a:t>
            </a:r>
            <a:r>
              <a:rPr lang="en-US" sz="2000" baseline="-25000" dirty="0" err="1">
                <a:latin typeface="Comic Sans MS" pitchFamily="66" charset="0"/>
              </a:rPr>
              <a:t>i</a:t>
            </a:r>
            <a:r>
              <a:rPr lang="en-US" sz="2000" dirty="0">
                <a:latin typeface="Comic Sans MS" pitchFamily="66" charset="0"/>
              </a:rPr>
              <a:t> by applying Post</a:t>
            </a:r>
          </a:p>
        </p:txBody>
      </p:sp>
      <p:graphicFrame>
        <p:nvGraphicFramePr>
          <p:cNvPr id="9" name="Object 8"/>
          <p:cNvGraphicFramePr>
            <a:graphicFrameLocks noChangeAspect="1"/>
          </p:cNvGraphicFramePr>
          <p:nvPr/>
        </p:nvGraphicFramePr>
        <p:xfrm>
          <a:off x="228600" y="3733800"/>
          <a:ext cx="4503874" cy="1666875"/>
        </p:xfrm>
        <a:graphic>
          <a:graphicData uri="http://schemas.openxmlformats.org/presentationml/2006/ole">
            <mc:AlternateContent xmlns:mc="http://schemas.openxmlformats.org/markup-compatibility/2006">
              <mc:Choice xmlns:v="urn:schemas-microsoft-com:vml" Requires="v">
                <p:oleObj spid="_x0000_s81925" name="Acrobat Document" r:id="rId3" imgW="3886132" imgH="1438072" progId="AcroExch.Document.7">
                  <p:embed/>
                </p:oleObj>
              </mc:Choice>
              <mc:Fallback>
                <p:oleObj name="Acrobat Document" r:id="rId3" imgW="3886132" imgH="1438072" progId="AcroExch.Document.7">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3733800"/>
                        <a:ext cx="4503874" cy="16668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10" name="Group 9"/>
          <p:cNvGrpSpPr/>
          <p:nvPr/>
        </p:nvGrpSpPr>
        <p:grpSpPr>
          <a:xfrm>
            <a:off x="0" y="6142038"/>
            <a:ext cx="9144000" cy="715962"/>
            <a:chOff x="0" y="6142038"/>
            <a:chExt cx="9144000" cy="715962"/>
          </a:xfrm>
        </p:grpSpPr>
        <p:pic>
          <p:nvPicPr>
            <p:cNvPr id="14" name="Picture 3"/>
            <p:cNvPicPr>
              <a:picLocks noChangeAspect="1" noChangeArrowheads="1"/>
            </p:cNvPicPr>
            <p:nvPr/>
          </p:nvPicPr>
          <p:blipFill>
            <a:blip r:embed="rId5" cstate="print"/>
            <a:srcRect/>
            <a:stretch>
              <a:fillRect/>
            </a:stretch>
          </p:blipFill>
          <p:spPr bwMode="auto">
            <a:xfrm>
              <a:off x="76200" y="6307995"/>
              <a:ext cx="1066800" cy="384048"/>
            </a:xfrm>
            <a:prstGeom prst="rect">
              <a:avLst/>
            </a:prstGeom>
            <a:noFill/>
            <a:ln w="9525">
              <a:noFill/>
              <a:miter lim="800000"/>
              <a:headEnd/>
              <a:tailEnd/>
            </a:ln>
          </p:spPr>
        </p:pic>
        <p:sp>
          <p:nvSpPr>
            <p:cNvPr id="1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1926" name="Acrobat Document" r:id="rId6" imgW="4790808" imgH="6162472" progId="AcroExch.Document.7">
                    <p:embed/>
                  </p:oleObj>
                </mc:Choice>
                <mc:Fallback>
                  <p:oleObj name="Acrobat Document" r:id="rId6" imgW="4790808" imgH="6162472" progId="AcroExch.Document.7">
                    <p:embed/>
                    <p:pic>
                      <p:nvPicPr>
                        <p:cNvPr id="0"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Image Computation: Example 1</a:t>
            </a: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Suppose T has a single variable x of type real</a:t>
            </a:r>
          </a:p>
          <a:p>
            <a:pPr marL="457200" indent="-457200">
              <a:spcBef>
                <a:spcPct val="20000"/>
              </a:spcBef>
              <a:buFont typeface="Wingdings" pitchFamily="2" charset="2"/>
              <a:buChar char="q"/>
              <a:defRPr/>
            </a:pPr>
            <a:r>
              <a:rPr lang="en-US" sz="2000" dirty="0">
                <a:latin typeface="Comic Sans MS" pitchFamily="66" charset="0"/>
              </a:rPr>
              <a:t>Consider transition formula </a:t>
            </a:r>
            <a:r>
              <a:rPr lang="en-US" sz="2000" dirty="0" err="1">
                <a:latin typeface="Symbol" pitchFamily="18" charset="2"/>
              </a:rPr>
              <a:t>j</a:t>
            </a:r>
            <a:r>
              <a:rPr lang="en-US" sz="2000" baseline="-25000" dirty="0" err="1">
                <a:latin typeface="Comic Sans MS" pitchFamily="66" charset="0"/>
              </a:rPr>
              <a:t>T</a:t>
            </a:r>
            <a:r>
              <a:rPr lang="en-US" sz="2000" baseline="-25000" dirty="0">
                <a:latin typeface="Comic Sans MS" pitchFamily="66" charset="0"/>
              </a:rPr>
              <a:t> </a:t>
            </a:r>
            <a:r>
              <a:rPr lang="en-US" sz="2000" dirty="0">
                <a:latin typeface="Comic Sans MS" pitchFamily="66" charset="0"/>
              </a:rPr>
              <a:t>:  (x’ = 2x+1)</a:t>
            </a:r>
          </a:p>
          <a:p>
            <a:pPr marL="457200" indent="-457200">
              <a:spcBef>
                <a:spcPct val="20000"/>
              </a:spcBef>
              <a:buFont typeface="Wingdings" pitchFamily="2" charset="2"/>
              <a:buChar char="q"/>
              <a:defRPr/>
            </a:pPr>
            <a:r>
              <a:rPr lang="en-US" sz="2000" dirty="0">
                <a:latin typeface="Comic Sans MS" pitchFamily="66" charset="0"/>
              </a:rPr>
              <a:t>How to compute Post(A) systematically, where A given by 0&lt;=x&lt;=10</a:t>
            </a:r>
          </a:p>
          <a:p>
            <a:pPr marL="457200" indent="-457200">
              <a:spcBef>
                <a:spcPct val="20000"/>
              </a:spcBef>
              <a:buFont typeface="Wingdings" pitchFamily="2" charset="2"/>
              <a:buChar char="q"/>
              <a:defRPr/>
            </a:pPr>
            <a:r>
              <a:rPr lang="en-US" sz="2000" dirty="0">
                <a:latin typeface="Comic Sans MS" pitchFamily="66" charset="0"/>
              </a:rPr>
              <a:t>Step 1: Conjoin (i.e. intersect) A with </a:t>
            </a:r>
            <a:r>
              <a:rPr lang="en-US" sz="2000" dirty="0" err="1">
                <a:latin typeface="Symbol" pitchFamily="18" charset="2"/>
              </a:rPr>
              <a:t>j</a:t>
            </a:r>
            <a:r>
              <a:rPr lang="en-US" sz="2000" baseline="-25000" dirty="0" err="1">
                <a:latin typeface="Comic Sans MS" pitchFamily="66" charset="0"/>
              </a:rPr>
              <a:t>T</a:t>
            </a:r>
            <a:endParaRPr lang="en-US" sz="2000" dirty="0">
              <a:latin typeface="Comic Sans MS" pitchFamily="66" charset="0"/>
            </a:endParaRPr>
          </a:p>
          <a:p>
            <a:pPr marL="914400" lvl="1" indent="-457200">
              <a:spcBef>
                <a:spcPct val="20000"/>
              </a:spcBef>
              <a:buFont typeface="Wingdings" pitchFamily="2" charset="2"/>
              <a:buChar char="§"/>
              <a:defRPr/>
            </a:pPr>
            <a:r>
              <a:rPr lang="en-US" sz="2000" dirty="0">
                <a:latin typeface="Comic Sans MS" pitchFamily="66" charset="0"/>
              </a:rPr>
              <a:t>Result: (0 &lt;= x &lt;= 10) &amp; (x’=2x+1)</a:t>
            </a:r>
          </a:p>
          <a:p>
            <a:pPr marL="914400" lvl="1" indent="-457200">
              <a:spcBef>
                <a:spcPct val="20000"/>
              </a:spcBef>
              <a:buFont typeface="Wingdings" pitchFamily="2" charset="2"/>
              <a:buChar char="§"/>
              <a:defRPr/>
            </a:pPr>
            <a:r>
              <a:rPr lang="en-US" sz="2000" dirty="0">
                <a:latin typeface="Comic Sans MS" pitchFamily="66" charset="0"/>
              </a:rPr>
              <a:t>Intuition: this represents all transitions (</a:t>
            </a:r>
            <a:r>
              <a:rPr lang="en-US" sz="2000" dirty="0" err="1">
                <a:latin typeface="Comic Sans MS" pitchFamily="66" charset="0"/>
              </a:rPr>
              <a:t>x,x</a:t>
            </a:r>
            <a:r>
              <a:rPr lang="en-US" sz="2000" dirty="0">
                <a:latin typeface="Comic Sans MS" pitchFamily="66" charset="0"/>
              </a:rPr>
              <a:t>’) starting in region A</a:t>
            </a:r>
          </a:p>
          <a:p>
            <a:pPr marL="457200" indent="-457200">
              <a:spcBef>
                <a:spcPct val="20000"/>
              </a:spcBef>
              <a:buFont typeface="Wingdings" pitchFamily="2" charset="2"/>
              <a:buChar char="q"/>
              <a:defRPr/>
            </a:pPr>
            <a:r>
              <a:rPr lang="en-US" sz="2000" dirty="0">
                <a:latin typeface="Comic Sans MS" pitchFamily="66" charset="0"/>
              </a:rPr>
              <a:t>Step 2: Existentially quantify x </a:t>
            </a:r>
          </a:p>
          <a:p>
            <a:pPr marL="914400" lvl="1" indent="-457200">
              <a:spcBef>
                <a:spcPct val="20000"/>
              </a:spcBef>
              <a:buFont typeface="Wingdings" pitchFamily="2" charset="2"/>
              <a:buChar char="§"/>
              <a:defRPr/>
            </a:pPr>
            <a:r>
              <a:rPr lang="en-US" sz="2000" dirty="0">
                <a:latin typeface="Comic Sans MS" pitchFamily="66" charset="0"/>
              </a:rPr>
              <a:t>Result: Exists x. (0 &lt;= x &lt;= 10) &amp; (x’=2x+1)</a:t>
            </a:r>
          </a:p>
          <a:p>
            <a:pPr marL="914400" lvl="1" indent="-457200">
              <a:spcBef>
                <a:spcPct val="20000"/>
              </a:spcBef>
              <a:buFont typeface="Wingdings" pitchFamily="2" charset="2"/>
              <a:buChar char="§"/>
              <a:defRPr/>
            </a:pPr>
            <a:r>
              <a:rPr lang="en-US" sz="2000" dirty="0">
                <a:latin typeface="Comic Sans MS" pitchFamily="66" charset="0"/>
              </a:rPr>
              <a:t>Result simplifies to (0 &lt;= (x’-1)/2 &lt;= 10), which is same as (1&lt;=x’&lt;=21)</a:t>
            </a:r>
          </a:p>
          <a:p>
            <a:pPr marL="914400" lvl="1" indent="-457200">
              <a:spcBef>
                <a:spcPct val="20000"/>
              </a:spcBef>
              <a:buFont typeface="Wingdings" pitchFamily="2" charset="2"/>
              <a:buChar char="§"/>
              <a:defRPr/>
            </a:pPr>
            <a:r>
              <a:rPr lang="en-US" sz="2000" dirty="0">
                <a:latin typeface="Comic Sans MS" pitchFamily="66" charset="0"/>
              </a:rPr>
              <a:t>Intuition: Result is a formula involving only x’, for which there exist some x such that x is in A and (</a:t>
            </a:r>
            <a:r>
              <a:rPr lang="en-US" sz="2000" dirty="0" err="1">
                <a:latin typeface="Comic Sans MS" pitchFamily="66" charset="0"/>
              </a:rPr>
              <a:t>x,x</a:t>
            </a:r>
            <a:r>
              <a:rPr lang="en-US" sz="2000" dirty="0">
                <a:latin typeface="Comic Sans MS" pitchFamily="66" charset="0"/>
              </a:rPr>
              <a:t>’) is a transition</a:t>
            </a:r>
          </a:p>
          <a:p>
            <a:pPr marL="457200" indent="-457200">
              <a:spcBef>
                <a:spcPct val="20000"/>
              </a:spcBef>
              <a:buFont typeface="Wingdings" pitchFamily="2" charset="2"/>
              <a:buChar char="q"/>
              <a:defRPr/>
            </a:pPr>
            <a:r>
              <a:rPr lang="en-US" sz="2000" dirty="0">
                <a:latin typeface="Comic Sans MS" pitchFamily="66" charset="0"/>
              </a:rPr>
              <a:t>Step 3: We want Post(A) to be a formula involving x, so rename x’ to x</a:t>
            </a:r>
          </a:p>
          <a:p>
            <a:pPr marL="914400" lvl="1" indent="-457200">
              <a:spcBef>
                <a:spcPct val="20000"/>
              </a:spcBef>
              <a:buFont typeface="Wingdings" pitchFamily="2" charset="2"/>
              <a:buChar char="§"/>
              <a:defRPr/>
            </a:pPr>
            <a:r>
              <a:rPr lang="en-US" sz="2000" dirty="0">
                <a:latin typeface="Comic Sans MS" pitchFamily="66" charset="0"/>
              </a:rPr>
              <a:t>Result: 1 &lt;= x &lt;= 21</a:t>
            </a:r>
          </a:p>
          <a:p>
            <a:pPr marL="914400" lvl="1" indent="-457200">
              <a:spcBef>
                <a:spcPct val="20000"/>
              </a:spcBef>
              <a:buFont typeface="Wingdings" pitchFamily="2" charset="2"/>
              <a:buChar char="§"/>
              <a:defRPr/>
            </a:pPr>
            <a:r>
              <a:rPr lang="en-US" sz="2000" dirty="0">
                <a:latin typeface="Comic Sans MS" pitchFamily="66" charset="0"/>
              </a:rPr>
              <a:t>Check [1,21] is exactly the image of [0,10] if x goes to 2x+1</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294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Image Computation: Example 2</a:t>
            </a: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Suppose T has  variables x and y of type real</a:t>
            </a:r>
          </a:p>
          <a:p>
            <a:pPr marL="457200" indent="-457200">
              <a:spcBef>
                <a:spcPct val="20000"/>
              </a:spcBef>
              <a:buFont typeface="Wingdings" pitchFamily="2" charset="2"/>
              <a:buChar char="q"/>
              <a:defRPr/>
            </a:pPr>
            <a:r>
              <a:rPr lang="en-US" sz="2000" dirty="0">
                <a:latin typeface="Comic Sans MS" pitchFamily="66" charset="0"/>
              </a:rPr>
              <a:t>Consider transition formula </a:t>
            </a:r>
            <a:r>
              <a:rPr lang="en-US" sz="2000" dirty="0" err="1">
                <a:latin typeface="Symbol" pitchFamily="18" charset="2"/>
              </a:rPr>
              <a:t>j</a:t>
            </a:r>
            <a:r>
              <a:rPr lang="en-US" sz="2000" baseline="-25000" dirty="0" err="1">
                <a:latin typeface="Comic Sans MS" pitchFamily="66" charset="0"/>
              </a:rPr>
              <a:t>T</a:t>
            </a:r>
            <a:r>
              <a:rPr lang="en-US" sz="2000" baseline="-25000" dirty="0">
                <a:latin typeface="Comic Sans MS" pitchFamily="66" charset="0"/>
              </a:rPr>
              <a:t> </a:t>
            </a:r>
            <a:r>
              <a:rPr lang="en-US" sz="2000" dirty="0">
                <a:latin typeface="Comic Sans MS" pitchFamily="66" charset="0"/>
              </a:rPr>
              <a:t>:  (x’ = x+1 &amp; y’=x)</a:t>
            </a:r>
          </a:p>
          <a:p>
            <a:pPr marL="457200" indent="-457200">
              <a:spcBef>
                <a:spcPct val="20000"/>
              </a:spcBef>
              <a:buFont typeface="Wingdings" pitchFamily="2" charset="2"/>
              <a:buChar char="q"/>
              <a:defRPr/>
            </a:pPr>
            <a:r>
              <a:rPr lang="en-US" sz="2000" dirty="0">
                <a:latin typeface="Comic Sans MS" pitchFamily="66" charset="0"/>
              </a:rPr>
              <a:t>Suppose A is given by 0&lt;=x&lt;=4 &amp; y &lt;=7</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Step 1: Conjoin (i.e. intersect) A with </a:t>
            </a:r>
            <a:r>
              <a:rPr lang="en-US" sz="2000" dirty="0" err="1">
                <a:latin typeface="Symbol" pitchFamily="18" charset="2"/>
              </a:rPr>
              <a:t>j</a:t>
            </a:r>
            <a:r>
              <a:rPr lang="en-US" sz="2000" baseline="-25000" dirty="0" err="1">
                <a:latin typeface="Comic Sans MS" pitchFamily="66" charset="0"/>
              </a:rPr>
              <a:t>T</a:t>
            </a:r>
            <a:endParaRPr lang="en-US" sz="2000" dirty="0">
              <a:latin typeface="Comic Sans MS" pitchFamily="66" charset="0"/>
            </a:endParaRPr>
          </a:p>
          <a:p>
            <a:pPr marL="914400" lvl="1" indent="-457200">
              <a:spcBef>
                <a:spcPct val="20000"/>
              </a:spcBef>
              <a:buFont typeface="Wingdings" pitchFamily="2" charset="2"/>
              <a:buChar char="§"/>
              <a:defRPr/>
            </a:pPr>
            <a:r>
              <a:rPr lang="en-US" sz="2000" dirty="0">
                <a:latin typeface="Comic Sans MS" pitchFamily="66" charset="0"/>
              </a:rPr>
              <a:t>Result:  (0&lt;=x&lt;=4) &amp; (y&lt;=7) &amp; (x’=x+1) &amp; (y’=x) </a:t>
            </a:r>
          </a:p>
          <a:p>
            <a:pPr marL="914400" lvl="1" indent="-457200">
              <a:spcBef>
                <a:spcPct val="20000"/>
              </a:spcBef>
              <a:buFont typeface="Wingdings"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Step 2: Existentially quantify x and y</a:t>
            </a:r>
          </a:p>
          <a:p>
            <a:pPr marL="914400" lvl="1" indent="-457200">
              <a:spcBef>
                <a:spcPct val="20000"/>
              </a:spcBef>
              <a:buFont typeface="Wingdings" pitchFamily="2" charset="2"/>
              <a:buChar char="§"/>
              <a:defRPr/>
            </a:pPr>
            <a:r>
              <a:rPr lang="en-US" sz="2000" dirty="0">
                <a:latin typeface="Comic Sans MS" pitchFamily="66" charset="0"/>
              </a:rPr>
              <a:t>Let’s first project out x; we get: (0&lt;=y’&lt;=4) &amp; (y&lt;=7) &amp; (x’=y’+1)</a:t>
            </a:r>
          </a:p>
          <a:p>
            <a:pPr marL="914400" lvl="1" indent="-457200">
              <a:spcBef>
                <a:spcPct val="20000"/>
              </a:spcBef>
              <a:buFont typeface="Wingdings" pitchFamily="2" charset="2"/>
              <a:buChar char="§"/>
              <a:defRPr/>
            </a:pPr>
            <a:r>
              <a:rPr lang="en-US" sz="2000" dirty="0">
                <a:latin typeface="Comic Sans MS" pitchFamily="66" charset="0"/>
              </a:rPr>
              <a:t>Now project out y; we get: (0&lt;=y’&lt;=4) &amp; (x’=y’+1)</a:t>
            </a:r>
          </a:p>
          <a:p>
            <a:pPr marL="914400" lvl="1" indent="-457200">
              <a:spcBef>
                <a:spcPct val="20000"/>
              </a:spcBef>
              <a:buFont typeface="Wingdings"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Step 3: Rename x’ to x and y’ to y</a:t>
            </a:r>
          </a:p>
          <a:p>
            <a:pPr marL="914400" lvl="1" indent="-457200">
              <a:spcBef>
                <a:spcPct val="20000"/>
              </a:spcBef>
              <a:buFont typeface="Wingdings" pitchFamily="2" charset="2"/>
              <a:buChar char="§"/>
              <a:defRPr/>
            </a:pPr>
            <a:r>
              <a:rPr lang="en-US" sz="2000" dirty="0">
                <a:latin typeface="Comic Sans MS" pitchFamily="66" charset="0"/>
              </a:rPr>
              <a:t>Result: (0&lt;=y&lt;=4) &amp; (x=y+1)</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397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Operations on Regions</a:t>
            </a: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In general, we want to represent sets of states by a data type </a:t>
            </a:r>
            <a:r>
              <a:rPr lang="en-US" sz="2000" dirty="0" err="1">
                <a:solidFill>
                  <a:srgbClr val="C00000"/>
                </a:solidFill>
                <a:latin typeface="Comic Sans MS" pitchFamily="66" charset="0"/>
              </a:rPr>
              <a:t>reg</a:t>
            </a:r>
            <a:r>
              <a:rPr lang="en-US" sz="2000" dirty="0">
                <a:latin typeface="Comic Sans MS" pitchFamily="66" charset="0"/>
              </a:rPr>
              <a:t>, which should support following operations</a:t>
            </a:r>
          </a:p>
          <a:p>
            <a:pPr marL="457200" indent="-457200">
              <a:spcBef>
                <a:spcPct val="20000"/>
              </a:spcBef>
              <a:buFont typeface="Wingdings" pitchFamily="2" charset="2"/>
              <a:buChar char="q"/>
              <a:defRPr/>
            </a:pPr>
            <a:r>
              <a:rPr lang="en-US" sz="2000" dirty="0" err="1">
                <a:latin typeface="Comic Sans MS" pitchFamily="66" charset="0"/>
              </a:rPr>
              <a:t>Disj</a:t>
            </a:r>
            <a:r>
              <a:rPr lang="en-US" sz="2000" dirty="0">
                <a:latin typeface="Comic Sans MS" pitchFamily="66" charset="0"/>
              </a:rPr>
              <a:t>(A,B): Returns region that contains states either in A or in B</a:t>
            </a:r>
          </a:p>
          <a:p>
            <a:pPr marL="914400" lvl="1" indent="-457200">
              <a:spcBef>
                <a:spcPct val="20000"/>
              </a:spcBef>
              <a:buFont typeface="Wingdings" pitchFamily="2" charset="2"/>
              <a:buChar char="§"/>
              <a:defRPr/>
            </a:pPr>
            <a:r>
              <a:rPr lang="en-US" sz="2000" dirty="0">
                <a:latin typeface="Comic Sans MS" pitchFamily="66" charset="0"/>
              </a:rPr>
              <a:t>For formulas, this is just “A | B”</a:t>
            </a:r>
          </a:p>
          <a:p>
            <a:pPr marL="457200" indent="-457200">
              <a:spcBef>
                <a:spcPct val="20000"/>
              </a:spcBef>
              <a:buFont typeface="Wingdings" pitchFamily="2" charset="2"/>
              <a:buChar char="q"/>
              <a:defRPr/>
            </a:pPr>
            <a:r>
              <a:rPr lang="en-US" sz="2000" dirty="0">
                <a:latin typeface="Comic Sans MS" pitchFamily="66" charset="0"/>
              </a:rPr>
              <a:t>Conj(A,B): Returns region containing states that are in both A and B</a:t>
            </a:r>
          </a:p>
          <a:p>
            <a:pPr marL="914400" lvl="1" indent="-457200">
              <a:spcBef>
                <a:spcPct val="20000"/>
              </a:spcBef>
              <a:buFont typeface="Wingdings" pitchFamily="2" charset="2"/>
              <a:buChar char="§"/>
              <a:defRPr/>
            </a:pPr>
            <a:r>
              <a:rPr lang="en-US" sz="2000" dirty="0">
                <a:latin typeface="Comic Sans MS" pitchFamily="66" charset="0"/>
              </a:rPr>
              <a:t>For formulas, this is just “A &amp; B”</a:t>
            </a:r>
          </a:p>
          <a:p>
            <a:pPr marL="457200" indent="-457200">
              <a:spcBef>
                <a:spcPct val="20000"/>
              </a:spcBef>
              <a:buFont typeface="Wingdings" pitchFamily="2" charset="2"/>
              <a:buChar char="q"/>
              <a:defRPr/>
            </a:pPr>
            <a:r>
              <a:rPr lang="en-US" sz="2000" dirty="0">
                <a:latin typeface="Comic Sans MS" pitchFamily="66" charset="0"/>
              </a:rPr>
              <a:t>Diff(A,B): Returns region containing states in A but not in B</a:t>
            </a:r>
          </a:p>
          <a:p>
            <a:pPr marL="914400" lvl="1" indent="-457200">
              <a:spcBef>
                <a:spcPct val="20000"/>
              </a:spcBef>
              <a:buFont typeface="Wingdings" pitchFamily="2" charset="2"/>
              <a:buChar char="§"/>
              <a:defRPr/>
            </a:pPr>
            <a:r>
              <a:rPr lang="en-US" sz="2000" dirty="0">
                <a:latin typeface="Comic Sans MS" pitchFamily="66" charset="0"/>
              </a:rPr>
              <a:t>For formulas, this is “A &amp; ~B”</a:t>
            </a:r>
          </a:p>
          <a:p>
            <a:pPr marL="457200" indent="-457200">
              <a:spcBef>
                <a:spcPct val="20000"/>
              </a:spcBef>
              <a:buFont typeface="Wingdings" pitchFamily="2" charset="2"/>
              <a:buChar char="q"/>
              <a:defRPr/>
            </a:pPr>
            <a:r>
              <a:rPr lang="en-US" sz="2000" dirty="0" err="1">
                <a:latin typeface="Comic Sans MS" pitchFamily="66" charset="0"/>
              </a:rPr>
              <a:t>IsEmpty</a:t>
            </a:r>
            <a:r>
              <a:rPr lang="en-US" sz="2000" dirty="0">
                <a:latin typeface="Comic Sans MS" pitchFamily="66" charset="0"/>
              </a:rPr>
              <a:t>(A): Returns 0 if region A contains some state, and 1 otherwise</a:t>
            </a:r>
          </a:p>
          <a:p>
            <a:pPr marL="914400" lvl="1" indent="-457200">
              <a:spcBef>
                <a:spcPct val="20000"/>
              </a:spcBef>
              <a:buFont typeface="Wingdings" pitchFamily="2" charset="2"/>
              <a:buChar char="§"/>
              <a:defRPr/>
            </a:pPr>
            <a:r>
              <a:rPr lang="en-US" sz="2000" dirty="0">
                <a:latin typeface="Comic Sans MS" pitchFamily="66" charset="0"/>
              </a:rPr>
              <a:t>For formulas, this requires testing “</a:t>
            </a:r>
            <a:r>
              <a:rPr lang="en-US" sz="2000" dirty="0" err="1">
                <a:latin typeface="Comic Sans MS" pitchFamily="66" charset="0"/>
              </a:rPr>
              <a:t>satisfiability</a:t>
            </a:r>
            <a:r>
              <a:rPr lang="en-US" sz="2000" dirty="0">
                <a:latin typeface="Comic Sans MS" pitchFamily="66" charset="0"/>
              </a:rPr>
              <a:t>”: can the variables in the formulas assigned values to make formula true</a:t>
            </a:r>
          </a:p>
          <a:p>
            <a:pPr marL="457200" indent="-457200">
              <a:spcBef>
                <a:spcPct val="20000"/>
              </a:spcBef>
              <a:buFont typeface="Wingdings" pitchFamily="2" charset="2"/>
              <a:buChar char="q"/>
              <a:defRPr/>
            </a:pPr>
            <a:r>
              <a:rPr lang="en-US" sz="2000" dirty="0">
                <a:latin typeface="Comic Sans MS" pitchFamily="66" charset="0"/>
              </a:rPr>
              <a:t>Exists(A,X): Returns projection of A by quantifying variables in X</a:t>
            </a:r>
          </a:p>
          <a:p>
            <a:pPr marL="914400" lvl="1" indent="-457200">
              <a:spcBef>
                <a:spcPct val="20000"/>
              </a:spcBef>
              <a:buFont typeface="Wingdings" pitchFamily="2" charset="2"/>
              <a:buChar char="§"/>
              <a:defRPr/>
            </a:pPr>
            <a:r>
              <a:rPr lang="en-US" sz="2000" dirty="0">
                <a:latin typeface="Comic Sans MS" pitchFamily="66" charset="0"/>
              </a:rPr>
              <a:t>For formulas, this requires “quantifier elimination”</a:t>
            </a:r>
          </a:p>
          <a:p>
            <a:pPr marL="457200" indent="-457200">
              <a:spcBef>
                <a:spcPct val="20000"/>
              </a:spcBef>
              <a:buFont typeface="Wingdings" pitchFamily="2" charset="2"/>
              <a:buChar char="q"/>
              <a:defRPr/>
            </a:pPr>
            <a:r>
              <a:rPr lang="en-US" sz="2000" dirty="0">
                <a:latin typeface="Comic Sans MS" pitchFamily="66" charset="0"/>
              </a:rPr>
              <a:t>Rename(A,X,Y): Rename variables in X to corresponding </a:t>
            </a:r>
            <a:r>
              <a:rPr lang="en-US" sz="2000" dirty="0" err="1">
                <a:latin typeface="Comic Sans MS" pitchFamily="66" charset="0"/>
              </a:rPr>
              <a:t>vars</a:t>
            </a:r>
            <a:r>
              <a:rPr lang="en-US" sz="2000" dirty="0">
                <a:latin typeface="Comic Sans MS" pitchFamily="66" charset="0"/>
              </a:rPr>
              <a:t> in Y</a:t>
            </a:r>
          </a:p>
          <a:p>
            <a:pPr marL="914400" lvl="1" indent="-457200">
              <a:spcBef>
                <a:spcPct val="20000"/>
              </a:spcBef>
              <a:buFont typeface="Wingdings" pitchFamily="2" charset="2"/>
              <a:buChar char="§"/>
              <a:defRPr/>
            </a:pPr>
            <a:r>
              <a:rPr lang="en-US" sz="2000" dirty="0">
                <a:latin typeface="Comic Sans MS" pitchFamily="66" charset="0"/>
              </a:rPr>
              <a:t>For formulas, this is textual substitution</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499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2">
                                            <p:txEl>
                                              <p:pRg st="12" end="12"/>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Euclid’s GCD Algorithm</a:t>
            </a:r>
          </a:p>
        </p:txBody>
      </p:sp>
      <p:sp>
        <p:nvSpPr>
          <p:cNvPr id="42" name="Content Placeholder 3"/>
          <p:cNvSpPr txBox="1">
            <a:spLocks/>
          </p:cNvSpPr>
          <p:nvPr/>
        </p:nvSpPr>
        <p:spPr>
          <a:xfrm>
            <a:off x="152400" y="1447800"/>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defRPr/>
            </a:pPr>
            <a:r>
              <a:rPr lang="en-US" sz="2000" dirty="0">
                <a:latin typeface="Comic Sans MS" pitchFamily="66" charset="0"/>
              </a:rPr>
              <a:t>Classical program to compute greatest common divisor of (non-negative) input numbers m and n</a:t>
            </a:r>
          </a:p>
          <a:p>
            <a:pPr marL="914400" lvl="1" indent="-457200">
              <a:spcBef>
                <a:spcPct val="20000"/>
              </a:spcBef>
              <a:buFont typeface="Wingdings" pitchFamily="2" charset="2"/>
              <a:buChar char="q"/>
              <a:defRPr/>
            </a:pPr>
            <a:endParaRPr lang="en-US" sz="2000" dirty="0">
              <a:latin typeface="Comic Sans MS" pitchFamily="66" charset="0"/>
            </a:endParaRPr>
          </a:p>
        </p:txBody>
      </p:sp>
      <p:cxnSp>
        <p:nvCxnSpPr>
          <p:cNvPr id="12" name="Straight Arrow Connector 11"/>
          <p:cNvCxnSpPr/>
          <p:nvPr/>
        </p:nvCxnSpPr>
        <p:spPr>
          <a:xfrm>
            <a:off x="2554104" y="4349372"/>
            <a:ext cx="1636896" cy="4371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6" name="Group 35"/>
          <p:cNvGrpSpPr/>
          <p:nvPr/>
        </p:nvGrpSpPr>
        <p:grpSpPr>
          <a:xfrm>
            <a:off x="1970452" y="4092944"/>
            <a:ext cx="583652" cy="556569"/>
            <a:chOff x="1970452" y="4071088"/>
            <a:chExt cx="583652" cy="556569"/>
          </a:xfrm>
        </p:grpSpPr>
        <p:sp>
          <p:nvSpPr>
            <p:cNvPr id="14" name="Oval 13"/>
            <p:cNvSpPr/>
            <p:nvPr/>
          </p:nvSpPr>
          <p:spPr>
            <a:xfrm>
              <a:off x="1970452" y="4071088"/>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5" name="TextBox 14"/>
            <p:cNvSpPr txBox="1"/>
            <p:nvPr/>
          </p:nvSpPr>
          <p:spPr>
            <a:xfrm>
              <a:off x="2005164" y="4195484"/>
              <a:ext cx="514229" cy="307777"/>
            </a:xfrm>
            <a:prstGeom prst="rect">
              <a:avLst/>
            </a:prstGeom>
            <a:noFill/>
          </p:spPr>
          <p:txBody>
            <a:bodyPr wrap="square" rtlCol="0">
              <a:spAutoFit/>
            </a:bodyPr>
            <a:lstStyle/>
            <a:p>
              <a:r>
                <a:rPr lang="en-US" sz="1400" dirty="0"/>
                <a:t>loop</a:t>
              </a:r>
            </a:p>
          </p:txBody>
        </p:sp>
      </p:grpSp>
      <p:grpSp>
        <p:nvGrpSpPr>
          <p:cNvPr id="35" name="Group 34"/>
          <p:cNvGrpSpPr/>
          <p:nvPr/>
        </p:nvGrpSpPr>
        <p:grpSpPr>
          <a:xfrm>
            <a:off x="4191000" y="4092944"/>
            <a:ext cx="583652" cy="556569"/>
            <a:chOff x="4191000" y="4114800"/>
            <a:chExt cx="583652" cy="556569"/>
          </a:xfrm>
        </p:grpSpPr>
        <p:sp>
          <p:nvSpPr>
            <p:cNvPr id="17" name="Oval 16"/>
            <p:cNvSpPr/>
            <p:nvPr/>
          </p:nvSpPr>
          <p:spPr>
            <a:xfrm>
              <a:off x="4191000" y="4114800"/>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4231086" y="4239196"/>
              <a:ext cx="503481" cy="307777"/>
            </a:xfrm>
            <a:prstGeom prst="rect">
              <a:avLst/>
            </a:prstGeom>
            <a:noFill/>
          </p:spPr>
          <p:txBody>
            <a:bodyPr wrap="square" rtlCol="0">
              <a:spAutoFit/>
            </a:bodyPr>
            <a:lstStyle/>
            <a:p>
              <a:r>
                <a:rPr lang="en-US" sz="1400" dirty="0"/>
                <a:t>stop</a:t>
              </a:r>
            </a:p>
          </p:txBody>
        </p:sp>
      </p:grpSp>
      <p:grpSp>
        <p:nvGrpSpPr>
          <p:cNvPr id="20" name="Group 41"/>
          <p:cNvGrpSpPr/>
          <p:nvPr/>
        </p:nvGrpSpPr>
        <p:grpSpPr>
          <a:xfrm>
            <a:off x="2076571" y="3848460"/>
            <a:ext cx="371415" cy="222628"/>
            <a:chOff x="1676400" y="2209800"/>
            <a:chExt cx="533400" cy="304800"/>
          </a:xfrm>
        </p:grpSpPr>
        <p:cxnSp>
          <p:nvCxnSpPr>
            <p:cNvPr id="21" name="Straight Connector 2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28" name="TextBox 27"/>
          <p:cNvSpPr txBox="1"/>
          <p:nvPr/>
        </p:nvSpPr>
        <p:spPr>
          <a:xfrm>
            <a:off x="609600" y="4038600"/>
            <a:ext cx="1266629" cy="307777"/>
          </a:xfrm>
          <a:prstGeom prst="rect">
            <a:avLst/>
          </a:prstGeom>
          <a:noFill/>
        </p:spPr>
        <p:txBody>
          <a:bodyPr wrap="none" rtlCol="0">
            <a:spAutoFit/>
          </a:bodyPr>
          <a:lstStyle/>
          <a:p>
            <a:r>
              <a:rPr lang="en-US" sz="1400" dirty="0" err="1"/>
              <a:t>nat</a:t>
            </a:r>
            <a:r>
              <a:rPr lang="en-US" sz="1400" dirty="0"/>
              <a:t>  x:=m; y:=n</a:t>
            </a:r>
          </a:p>
        </p:txBody>
      </p:sp>
      <p:cxnSp>
        <p:nvCxnSpPr>
          <p:cNvPr id="29" name="Straight Arrow Connector 28"/>
          <p:cNvCxnSpPr/>
          <p:nvPr/>
        </p:nvCxnSpPr>
        <p:spPr>
          <a:xfrm>
            <a:off x="1599037" y="4371228"/>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1524000" y="3200400"/>
            <a:ext cx="2537874" cy="523220"/>
          </a:xfrm>
          <a:prstGeom prst="rect">
            <a:avLst/>
          </a:prstGeom>
          <a:noFill/>
        </p:spPr>
        <p:txBody>
          <a:bodyPr wrap="none" rtlCol="0">
            <a:spAutoFit/>
          </a:bodyPr>
          <a:lstStyle/>
          <a:p>
            <a:r>
              <a:rPr lang="en-US" sz="1400" dirty="0"/>
              <a:t>(x&gt;0 &amp; y&gt;0) </a:t>
            </a:r>
            <a:r>
              <a:rPr lang="en-US" sz="1400" dirty="0">
                <a:sym typeface="Wingdings" pitchFamily="2" charset="2"/>
              </a:rPr>
              <a:t></a:t>
            </a:r>
          </a:p>
          <a:p>
            <a:r>
              <a:rPr lang="en-US" sz="1400" dirty="0">
                <a:sym typeface="Wingdings" pitchFamily="2" charset="2"/>
              </a:rPr>
              <a:t>     if (x&gt;y) then x:=x-y else y:=y-x</a:t>
            </a:r>
            <a:endParaRPr lang="en-US" sz="1400" dirty="0"/>
          </a:p>
        </p:txBody>
      </p:sp>
      <p:sp>
        <p:nvSpPr>
          <p:cNvPr id="37" name="TextBox 36"/>
          <p:cNvSpPr txBox="1"/>
          <p:nvPr/>
        </p:nvSpPr>
        <p:spPr>
          <a:xfrm>
            <a:off x="2438400" y="4572000"/>
            <a:ext cx="1648208" cy="523220"/>
          </a:xfrm>
          <a:prstGeom prst="rect">
            <a:avLst/>
          </a:prstGeom>
          <a:noFill/>
        </p:spPr>
        <p:txBody>
          <a:bodyPr wrap="none" rtlCol="0">
            <a:spAutoFit/>
          </a:bodyPr>
          <a:lstStyle/>
          <a:p>
            <a:r>
              <a:rPr lang="en-US" sz="1400" dirty="0"/>
              <a:t>~ (x&gt;0 &amp; y&gt;0) </a:t>
            </a:r>
            <a:r>
              <a:rPr lang="en-US" sz="1400" dirty="0">
                <a:sym typeface="Wingdings" pitchFamily="2" charset="2"/>
              </a:rPr>
              <a:t></a:t>
            </a:r>
          </a:p>
          <a:p>
            <a:r>
              <a:rPr lang="en-US" sz="1400" dirty="0">
                <a:sym typeface="Wingdings" pitchFamily="2" charset="2"/>
              </a:rPr>
              <a:t>      if (x=0) then x:=y</a:t>
            </a:r>
            <a:endParaRPr lang="en-US" sz="1400" dirty="0"/>
          </a:p>
        </p:txBody>
      </p:sp>
      <p:grpSp>
        <p:nvGrpSpPr>
          <p:cNvPr id="24" name="Group 23"/>
          <p:cNvGrpSpPr/>
          <p:nvPr/>
        </p:nvGrpSpPr>
        <p:grpSpPr>
          <a:xfrm>
            <a:off x="0" y="6142038"/>
            <a:ext cx="9144000" cy="715962"/>
            <a:chOff x="0" y="6142038"/>
            <a:chExt cx="9144000" cy="715962"/>
          </a:xfrm>
        </p:grpSpPr>
        <p:pic>
          <p:nvPicPr>
            <p:cNvPr id="2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6"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2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17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37"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Symbolic Image Computation</a:t>
            </a:r>
          </a:p>
        </p:txBody>
      </p:sp>
      <p:sp>
        <p:nvSpPr>
          <p:cNvPr id="42" name="Content Placeholder 3"/>
          <p:cNvSpPr txBox="1">
            <a:spLocks/>
          </p:cNvSpPr>
          <p:nvPr/>
        </p:nvSpPr>
        <p:spPr>
          <a:xfrm>
            <a:off x="0" y="1600200"/>
            <a:ext cx="9144000" cy="3733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Given:</a:t>
            </a:r>
          </a:p>
          <a:p>
            <a:pPr marL="914400" lvl="1" indent="-457200">
              <a:spcBef>
                <a:spcPct val="20000"/>
              </a:spcBef>
              <a:buFont typeface="Wingdings" pitchFamily="2" charset="2"/>
              <a:buChar char="§"/>
              <a:defRPr/>
            </a:pPr>
            <a:r>
              <a:rPr lang="en-US" sz="2000" dirty="0">
                <a:latin typeface="Comic Sans MS" pitchFamily="66" charset="0"/>
              </a:rPr>
              <a:t>A of type </a:t>
            </a:r>
            <a:r>
              <a:rPr lang="en-US" sz="2000" dirty="0" err="1">
                <a:latin typeface="Comic Sans MS" pitchFamily="66" charset="0"/>
              </a:rPr>
              <a:t>reg</a:t>
            </a:r>
            <a:r>
              <a:rPr lang="en-US" sz="2000" dirty="0">
                <a:latin typeface="Comic Sans MS" pitchFamily="66" charset="0"/>
              </a:rPr>
              <a:t> over state variables S</a:t>
            </a:r>
          </a:p>
          <a:p>
            <a:pPr marL="914400" lvl="1" indent="-457200">
              <a:spcBef>
                <a:spcPct val="20000"/>
              </a:spcBef>
              <a:buFont typeface="Wingdings" pitchFamily="2" charset="2"/>
              <a:buChar char="§"/>
              <a:defRPr/>
            </a:pPr>
            <a:r>
              <a:rPr lang="en-US" sz="2000" dirty="0">
                <a:latin typeface="Comic Sans MS" pitchFamily="66" charset="0"/>
              </a:rPr>
              <a:t>Trans of type </a:t>
            </a:r>
            <a:r>
              <a:rPr lang="en-US" sz="2000" dirty="0" err="1">
                <a:latin typeface="Comic Sans MS" pitchFamily="66" charset="0"/>
              </a:rPr>
              <a:t>reg</a:t>
            </a:r>
            <a:r>
              <a:rPr lang="en-US" sz="2000" dirty="0">
                <a:latin typeface="Comic Sans MS" pitchFamily="66" charset="0"/>
              </a:rPr>
              <a:t> over S U S’</a:t>
            </a:r>
          </a:p>
          <a:p>
            <a:pPr marL="914400" lvl="1" indent="-457200">
              <a:spcBef>
                <a:spcPct val="20000"/>
              </a:spcBef>
              <a:buFont typeface="Wingdings"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Post(A, Trans) = Rename(Exists(Conj(</a:t>
            </a:r>
            <a:r>
              <a:rPr lang="en-US" sz="2000" dirty="0" err="1">
                <a:latin typeface="Comic Sans MS" pitchFamily="66" charset="0"/>
              </a:rPr>
              <a:t>A,Trans</a:t>
            </a:r>
            <a:r>
              <a:rPr lang="en-US" sz="2000" dirty="0">
                <a:latin typeface="Comic Sans MS" pitchFamily="66" charset="0"/>
              </a:rPr>
              <a:t>),S), S’, S)</a:t>
            </a:r>
          </a:p>
          <a:p>
            <a:pPr marL="914400" lvl="1" indent="-457200">
              <a:spcBef>
                <a:spcPct val="20000"/>
              </a:spcBef>
              <a:buFont typeface="+mj-lt"/>
              <a:buAutoNum type="arabicPeriod"/>
              <a:defRPr/>
            </a:pPr>
            <a:r>
              <a:rPr lang="en-US" sz="2000" dirty="0">
                <a:latin typeface="Comic Sans MS" pitchFamily="66" charset="0"/>
              </a:rPr>
              <a:t>Take conjunction of A and Trans</a:t>
            </a:r>
          </a:p>
          <a:p>
            <a:pPr marL="914400" lvl="1" indent="-457200">
              <a:spcBef>
                <a:spcPct val="20000"/>
              </a:spcBef>
              <a:buFont typeface="+mj-lt"/>
              <a:buAutoNum type="arabicPeriod"/>
              <a:defRPr/>
            </a:pPr>
            <a:r>
              <a:rPr lang="en-US" sz="2000" dirty="0">
                <a:latin typeface="Comic Sans MS" pitchFamily="66" charset="0"/>
              </a:rPr>
              <a:t>Project out the variables in S using existential quantification</a:t>
            </a:r>
          </a:p>
          <a:p>
            <a:pPr marL="914400" lvl="1" indent="-457200">
              <a:spcBef>
                <a:spcPct val="20000"/>
              </a:spcBef>
              <a:buFont typeface="+mj-lt"/>
              <a:buAutoNum type="arabicPeriod"/>
              <a:defRPr/>
            </a:pPr>
            <a:r>
              <a:rPr lang="en-US" sz="2000" dirty="0">
                <a:latin typeface="Comic Sans MS" pitchFamily="66" charset="0"/>
              </a:rPr>
              <a:t>Rename primed variables to get a region over S</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602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Recap: Symbolic Transition Systems</a:t>
            </a: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Region over variables X is a data structure that represents a set of states assigning values to X</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Transition system T with state variables S represented by</a:t>
            </a:r>
          </a:p>
          <a:p>
            <a:pPr marL="914400" lvl="1" indent="-457200">
              <a:spcBef>
                <a:spcPct val="20000"/>
              </a:spcBef>
              <a:buFont typeface="Wingdings" panose="05000000000000000000" pitchFamily="2" charset="2"/>
              <a:buChar char="§"/>
              <a:defRPr/>
            </a:pPr>
            <a:r>
              <a:rPr lang="en-US" sz="2000" dirty="0">
                <a:latin typeface="Comic Sans MS" pitchFamily="66" charset="0"/>
              </a:rPr>
              <a:t>Region </a:t>
            </a:r>
            <a:r>
              <a:rPr lang="en-US" sz="2000" dirty="0">
                <a:latin typeface="Symbol" panose="05050102010706020507" pitchFamily="18" charset="2"/>
              </a:rPr>
              <a:t>j</a:t>
            </a:r>
            <a:r>
              <a:rPr lang="en-US" sz="2000" baseline="-25000" dirty="0">
                <a:latin typeface="Comic Sans MS" pitchFamily="66" charset="0"/>
              </a:rPr>
              <a:t>I</a:t>
            </a:r>
            <a:r>
              <a:rPr lang="en-US" sz="2000" dirty="0">
                <a:latin typeface="Comic Sans MS" pitchFamily="66" charset="0"/>
              </a:rPr>
              <a:t> over S for initial states</a:t>
            </a:r>
            <a:endParaRPr lang="en-US" sz="2000" dirty="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a:latin typeface="Comic Sans MS" pitchFamily="66" charset="0"/>
              </a:rPr>
              <a:t>Region </a:t>
            </a:r>
            <a:r>
              <a:rPr lang="en-US" sz="2000" dirty="0" err="1">
                <a:latin typeface="Symbol" panose="05050102010706020507" pitchFamily="18" charset="2"/>
              </a:rPr>
              <a:t>j</a:t>
            </a:r>
            <a:r>
              <a:rPr lang="en-US" sz="2000" baseline="-25000" dirty="0" err="1">
                <a:latin typeface="Comic Sans MS" pitchFamily="66" charset="0"/>
              </a:rPr>
              <a:t>T</a:t>
            </a:r>
            <a:r>
              <a:rPr lang="en-US" sz="2000" dirty="0">
                <a:latin typeface="Comic Sans MS" pitchFamily="66" charset="0"/>
              </a:rPr>
              <a:t> over S U S’ for transitions</a:t>
            </a:r>
          </a:p>
          <a:p>
            <a:pPr marL="914400" lvl="1" indent="-457200">
              <a:spcBef>
                <a:spcPct val="20000"/>
              </a:spcBef>
              <a:buFont typeface="Wingdings" panose="05000000000000000000" pitchFamily="2" charset="2"/>
              <a:buChar char="§"/>
              <a:defRPr/>
            </a:pPr>
            <a:endParaRPr lang="en-US" sz="2000" dirty="0">
              <a:latin typeface="Comic Sans MS" pitchFamily="66" charset="0"/>
            </a:endParaRPr>
          </a:p>
          <a:p>
            <a:pPr marL="457200" indent="-457200">
              <a:spcBef>
                <a:spcPct val="20000"/>
              </a:spcBef>
              <a:buFont typeface="Wingdings" panose="05000000000000000000" pitchFamily="2" charset="2"/>
              <a:buChar char="q"/>
              <a:defRPr/>
            </a:pPr>
            <a:r>
              <a:rPr lang="en-US" sz="2000" dirty="0">
                <a:latin typeface="Comic Sans MS" pitchFamily="66" charset="0"/>
              </a:rPr>
              <a:t>Symbolic representation can be compiled automatically from code for updating variables</a:t>
            </a:r>
          </a:p>
          <a:p>
            <a:pPr marL="914400" lvl="1" indent="-457200">
              <a:spcBef>
                <a:spcPct val="20000"/>
              </a:spcBef>
              <a:buFont typeface="Wingdings" panose="05000000000000000000" pitchFamily="2" charset="2"/>
              <a:buChar char="§"/>
              <a:defRPr/>
            </a:pPr>
            <a:r>
              <a:rPr lang="en-US" sz="2000" dirty="0">
                <a:latin typeface="Comic Sans MS" pitchFamily="66" charset="0"/>
              </a:rPr>
              <a:t>To get </a:t>
            </a:r>
            <a:r>
              <a:rPr lang="en-US" sz="2000" dirty="0" err="1">
                <a:latin typeface="Symbol" panose="05050102010706020507" pitchFamily="18" charset="2"/>
              </a:rPr>
              <a:t>j</a:t>
            </a:r>
            <a:r>
              <a:rPr lang="en-US" sz="2000" baseline="-25000" dirty="0" err="1">
                <a:latin typeface="Comic Sans MS" pitchFamily="66" charset="0"/>
              </a:rPr>
              <a:t>T</a:t>
            </a:r>
            <a:r>
              <a:rPr lang="en-US" sz="2000" dirty="0">
                <a:latin typeface="Comic Sans MS" pitchFamily="66" charset="0"/>
              </a:rPr>
              <a:t> from reaction description of a Synchronous Reactive Component, local/input/output </a:t>
            </a:r>
            <a:r>
              <a:rPr lang="en-US" sz="2000" dirty="0" err="1">
                <a:latin typeface="Comic Sans MS" pitchFamily="66" charset="0"/>
              </a:rPr>
              <a:t>vars</a:t>
            </a:r>
            <a:r>
              <a:rPr lang="en-US" sz="2000" dirty="0">
                <a:latin typeface="Comic Sans MS" pitchFamily="66" charset="0"/>
              </a:rPr>
              <a:t> must be existentially quantified (see textbook for examples)</a:t>
            </a:r>
          </a:p>
          <a:p>
            <a:pPr marL="457200" indent="-457200">
              <a:spcBef>
                <a:spcPct val="20000"/>
              </a:spcBef>
              <a:buFont typeface="Wingdings" panose="05000000000000000000" pitchFamily="2" charset="2"/>
              <a:buChar char="q"/>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704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78124805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Operations on Regions</a:t>
            </a: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In general, we want to represent sets of states by a data type </a:t>
            </a:r>
            <a:r>
              <a:rPr lang="en-US" sz="2000" dirty="0" err="1">
                <a:solidFill>
                  <a:srgbClr val="C00000"/>
                </a:solidFill>
                <a:latin typeface="Comic Sans MS" pitchFamily="66" charset="0"/>
              </a:rPr>
              <a:t>reg</a:t>
            </a:r>
            <a:r>
              <a:rPr lang="en-US" sz="2000" dirty="0">
                <a:latin typeface="Comic Sans MS" pitchFamily="66" charset="0"/>
              </a:rPr>
              <a:t>, which should support following operations</a:t>
            </a:r>
          </a:p>
          <a:p>
            <a:pPr marL="457200" indent="-457200">
              <a:spcBef>
                <a:spcPct val="20000"/>
              </a:spcBef>
              <a:buFont typeface="Wingdings" pitchFamily="2" charset="2"/>
              <a:buChar char="q"/>
              <a:defRPr/>
            </a:pPr>
            <a:r>
              <a:rPr lang="en-US" sz="2000" dirty="0" err="1">
                <a:latin typeface="Comic Sans MS" pitchFamily="66" charset="0"/>
              </a:rPr>
              <a:t>Disj</a:t>
            </a:r>
            <a:r>
              <a:rPr lang="en-US" sz="2000" dirty="0">
                <a:latin typeface="Comic Sans MS" pitchFamily="66" charset="0"/>
              </a:rPr>
              <a:t>(A,B): Returns region that contains states either in A or in B</a:t>
            </a:r>
          </a:p>
          <a:p>
            <a:pPr marL="914400" lvl="1" indent="-457200">
              <a:spcBef>
                <a:spcPct val="20000"/>
              </a:spcBef>
              <a:buFont typeface="Wingdings" pitchFamily="2" charset="2"/>
              <a:buChar char="§"/>
              <a:defRPr/>
            </a:pPr>
            <a:r>
              <a:rPr lang="en-US" sz="2000" dirty="0">
                <a:latin typeface="Comic Sans MS" pitchFamily="66" charset="0"/>
              </a:rPr>
              <a:t>For formulas, this is just “A | B”</a:t>
            </a:r>
          </a:p>
          <a:p>
            <a:pPr marL="457200" indent="-457200">
              <a:spcBef>
                <a:spcPct val="20000"/>
              </a:spcBef>
              <a:buFont typeface="Wingdings" pitchFamily="2" charset="2"/>
              <a:buChar char="q"/>
              <a:defRPr/>
            </a:pPr>
            <a:r>
              <a:rPr lang="en-US" sz="2000" dirty="0">
                <a:latin typeface="Comic Sans MS" pitchFamily="66" charset="0"/>
              </a:rPr>
              <a:t>Conj(A,B): Returns region containing states that are in both A and B</a:t>
            </a:r>
          </a:p>
          <a:p>
            <a:pPr marL="914400" lvl="1" indent="-457200">
              <a:spcBef>
                <a:spcPct val="20000"/>
              </a:spcBef>
              <a:buFont typeface="Wingdings" pitchFamily="2" charset="2"/>
              <a:buChar char="§"/>
              <a:defRPr/>
            </a:pPr>
            <a:r>
              <a:rPr lang="en-US" sz="2000" dirty="0">
                <a:latin typeface="Comic Sans MS" pitchFamily="66" charset="0"/>
              </a:rPr>
              <a:t>For formulas, this is just “A &amp; B”</a:t>
            </a:r>
          </a:p>
          <a:p>
            <a:pPr marL="457200" indent="-457200">
              <a:spcBef>
                <a:spcPct val="20000"/>
              </a:spcBef>
              <a:buFont typeface="Wingdings" pitchFamily="2" charset="2"/>
              <a:buChar char="q"/>
              <a:defRPr/>
            </a:pPr>
            <a:r>
              <a:rPr lang="en-US" sz="2000" dirty="0">
                <a:latin typeface="Comic Sans MS" pitchFamily="66" charset="0"/>
              </a:rPr>
              <a:t>Diff(A,B): Returns region containing states in A but not in B</a:t>
            </a:r>
          </a:p>
          <a:p>
            <a:pPr marL="914400" lvl="1" indent="-457200">
              <a:spcBef>
                <a:spcPct val="20000"/>
              </a:spcBef>
              <a:buFont typeface="Wingdings" pitchFamily="2" charset="2"/>
              <a:buChar char="§"/>
              <a:defRPr/>
            </a:pPr>
            <a:r>
              <a:rPr lang="en-US" sz="2000" dirty="0">
                <a:latin typeface="Comic Sans MS" pitchFamily="66" charset="0"/>
              </a:rPr>
              <a:t>For formulas, this is “A &amp; ~B”</a:t>
            </a:r>
          </a:p>
          <a:p>
            <a:pPr marL="457200" indent="-457200">
              <a:spcBef>
                <a:spcPct val="20000"/>
              </a:spcBef>
              <a:buFont typeface="Wingdings" pitchFamily="2" charset="2"/>
              <a:buChar char="q"/>
              <a:defRPr/>
            </a:pPr>
            <a:r>
              <a:rPr lang="en-US" sz="2000" dirty="0" err="1">
                <a:latin typeface="Comic Sans MS" pitchFamily="66" charset="0"/>
              </a:rPr>
              <a:t>IsEmpty</a:t>
            </a:r>
            <a:r>
              <a:rPr lang="en-US" sz="2000" dirty="0">
                <a:latin typeface="Comic Sans MS" pitchFamily="66" charset="0"/>
              </a:rPr>
              <a:t>(A): Returns 0 if region A contains some state, and 1 otherwise</a:t>
            </a:r>
          </a:p>
          <a:p>
            <a:pPr marL="914400" lvl="1" indent="-457200">
              <a:spcBef>
                <a:spcPct val="20000"/>
              </a:spcBef>
              <a:buFont typeface="Wingdings" pitchFamily="2" charset="2"/>
              <a:buChar char="§"/>
              <a:defRPr/>
            </a:pPr>
            <a:r>
              <a:rPr lang="en-US" sz="2000" dirty="0">
                <a:latin typeface="Comic Sans MS" pitchFamily="66" charset="0"/>
              </a:rPr>
              <a:t>For formulas, this requires testing “</a:t>
            </a:r>
            <a:r>
              <a:rPr lang="en-US" sz="2000" dirty="0" err="1">
                <a:latin typeface="Comic Sans MS" pitchFamily="66" charset="0"/>
              </a:rPr>
              <a:t>satisfiability</a:t>
            </a:r>
            <a:r>
              <a:rPr lang="en-US" sz="2000" dirty="0">
                <a:latin typeface="Comic Sans MS" pitchFamily="66" charset="0"/>
              </a:rPr>
              <a:t>”: can the variables in the formulas assigned values to make formula true</a:t>
            </a:r>
          </a:p>
          <a:p>
            <a:pPr marL="457200" indent="-457200">
              <a:spcBef>
                <a:spcPct val="20000"/>
              </a:spcBef>
              <a:buFont typeface="Wingdings" pitchFamily="2" charset="2"/>
              <a:buChar char="q"/>
              <a:defRPr/>
            </a:pPr>
            <a:r>
              <a:rPr lang="en-US" sz="2000" dirty="0">
                <a:latin typeface="Comic Sans MS" pitchFamily="66" charset="0"/>
              </a:rPr>
              <a:t>Exists(A,X): Returns projection of A by quantifying variables in X</a:t>
            </a:r>
          </a:p>
          <a:p>
            <a:pPr marL="914400" lvl="1" indent="-457200">
              <a:spcBef>
                <a:spcPct val="20000"/>
              </a:spcBef>
              <a:buFont typeface="Wingdings" pitchFamily="2" charset="2"/>
              <a:buChar char="§"/>
              <a:defRPr/>
            </a:pPr>
            <a:r>
              <a:rPr lang="en-US" sz="2000" dirty="0">
                <a:latin typeface="Comic Sans MS" pitchFamily="66" charset="0"/>
              </a:rPr>
              <a:t>For formulas, this requires “quantifier elimination”</a:t>
            </a:r>
          </a:p>
          <a:p>
            <a:pPr marL="457200" indent="-457200">
              <a:spcBef>
                <a:spcPct val="20000"/>
              </a:spcBef>
              <a:buFont typeface="Wingdings" pitchFamily="2" charset="2"/>
              <a:buChar char="q"/>
              <a:defRPr/>
            </a:pPr>
            <a:r>
              <a:rPr lang="en-US" sz="2000" dirty="0">
                <a:latin typeface="Comic Sans MS" pitchFamily="66" charset="0"/>
              </a:rPr>
              <a:t>Rename(A,X,Y): Rename variables in X to corresponding </a:t>
            </a:r>
            <a:r>
              <a:rPr lang="en-US" sz="2000" dirty="0" err="1">
                <a:latin typeface="Comic Sans MS" pitchFamily="66" charset="0"/>
              </a:rPr>
              <a:t>vars</a:t>
            </a:r>
            <a:r>
              <a:rPr lang="en-US" sz="2000" dirty="0">
                <a:latin typeface="Comic Sans MS" pitchFamily="66" charset="0"/>
              </a:rPr>
              <a:t> in Y</a:t>
            </a:r>
          </a:p>
          <a:p>
            <a:pPr marL="914400" lvl="1" indent="-457200">
              <a:spcBef>
                <a:spcPct val="20000"/>
              </a:spcBef>
              <a:buFont typeface="Wingdings" pitchFamily="2" charset="2"/>
              <a:buChar char="§"/>
              <a:defRPr/>
            </a:pPr>
            <a:r>
              <a:rPr lang="en-US" sz="2000" dirty="0">
                <a:latin typeface="Comic Sans MS" pitchFamily="66" charset="0"/>
              </a:rPr>
              <a:t>For formulas, this is textual substitution</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806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2">
                                            <p:txEl>
                                              <p:pRg st="12" end="12"/>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Symbolic Image Computation</a:t>
            </a:r>
          </a:p>
        </p:txBody>
      </p:sp>
      <p:sp>
        <p:nvSpPr>
          <p:cNvPr id="42" name="Content Placeholder 3"/>
          <p:cNvSpPr txBox="1">
            <a:spLocks/>
          </p:cNvSpPr>
          <p:nvPr/>
        </p:nvSpPr>
        <p:spPr>
          <a:xfrm>
            <a:off x="0" y="1600200"/>
            <a:ext cx="9144000" cy="3733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Given:</a:t>
            </a:r>
          </a:p>
          <a:p>
            <a:pPr marL="914400" lvl="1" indent="-457200">
              <a:spcBef>
                <a:spcPct val="20000"/>
              </a:spcBef>
              <a:buFont typeface="Wingdings" pitchFamily="2" charset="2"/>
              <a:buChar char="§"/>
              <a:defRPr/>
            </a:pPr>
            <a:r>
              <a:rPr lang="en-US" sz="2000" dirty="0">
                <a:latin typeface="Comic Sans MS" pitchFamily="66" charset="0"/>
              </a:rPr>
              <a:t>A of type </a:t>
            </a:r>
            <a:r>
              <a:rPr lang="en-US" sz="2000" dirty="0" err="1">
                <a:latin typeface="Comic Sans MS" pitchFamily="66" charset="0"/>
              </a:rPr>
              <a:t>reg</a:t>
            </a:r>
            <a:r>
              <a:rPr lang="en-US" sz="2000" dirty="0">
                <a:latin typeface="Comic Sans MS" pitchFamily="66" charset="0"/>
              </a:rPr>
              <a:t> over state variables S</a:t>
            </a:r>
          </a:p>
          <a:p>
            <a:pPr marL="914400" lvl="1" indent="-457200">
              <a:spcBef>
                <a:spcPct val="20000"/>
              </a:spcBef>
              <a:buFont typeface="Wingdings" pitchFamily="2" charset="2"/>
              <a:buChar char="§"/>
              <a:defRPr/>
            </a:pPr>
            <a:r>
              <a:rPr lang="en-US" sz="2000" dirty="0">
                <a:latin typeface="Comic Sans MS" pitchFamily="66" charset="0"/>
              </a:rPr>
              <a:t>Trans of type </a:t>
            </a:r>
            <a:r>
              <a:rPr lang="en-US" sz="2000" dirty="0" err="1">
                <a:latin typeface="Comic Sans MS" pitchFamily="66" charset="0"/>
              </a:rPr>
              <a:t>reg</a:t>
            </a:r>
            <a:r>
              <a:rPr lang="en-US" sz="2000" dirty="0">
                <a:latin typeface="Comic Sans MS" pitchFamily="66" charset="0"/>
              </a:rPr>
              <a:t> over S U S’</a:t>
            </a:r>
          </a:p>
          <a:p>
            <a:pPr marL="914400" lvl="1" indent="-457200">
              <a:spcBef>
                <a:spcPct val="20000"/>
              </a:spcBef>
              <a:buFont typeface="Wingdings"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Post(A, Trans) = Rename(Exists(Conj(</a:t>
            </a:r>
            <a:r>
              <a:rPr lang="en-US" sz="2000" dirty="0" err="1">
                <a:latin typeface="Comic Sans MS" pitchFamily="66" charset="0"/>
              </a:rPr>
              <a:t>A,Trans</a:t>
            </a:r>
            <a:r>
              <a:rPr lang="en-US" sz="2000" dirty="0">
                <a:latin typeface="Comic Sans MS" pitchFamily="66" charset="0"/>
              </a:rPr>
              <a:t>),S), S’, S)</a:t>
            </a:r>
          </a:p>
          <a:p>
            <a:pPr marL="914400" lvl="1" indent="-457200">
              <a:spcBef>
                <a:spcPct val="20000"/>
              </a:spcBef>
              <a:buFont typeface="+mj-lt"/>
              <a:buAutoNum type="arabicPeriod"/>
              <a:defRPr/>
            </a:pPr>
            <a:r>
              <a:rPr lang="en-US" sz="2000" dirty="0">
                <a:latin typeface="Comic Sans MS" pitchFamily="66" charset="0"/>
              </a:rPr>
              <a:t>Take conjunction of A and Trans</a:t>
            </a:r>
          </a:p>
          <a:p>
            <a:pPr marL="914400" lvl="1" indent="-457200">
              <a:spcBef>
                <a:spcPct val="20000"/>
              </a:spcBef>
              <a:buFont typeface="+mj-lt"/>
              <a:buAutoNum type="arabicPeriod"/>
              <a:defRPr/>
            </a:pPr>
            <a:r>
              <a:rPr lang="en-US" sz="2000" dirty="0">
                <a:latin typeface="Comic Sans MS" pitchFamily="66" charset="0"/>
              </a:rPr>
              <a:t>Project out the variables in S using existential quantification</a:t>
            </a:r>
          </a:p>
          <a:p>
            <a:pPr marL="914400" lvl="1" indent="-457200">
              <a:spcBef>
                <a:spcPct val="20000"/>
              </a:spcBef>
              <a:buFont typeface="+mj-lt"/>
              <a:buAutoNum type="arabicPeriod"/>
              <a:defRPr/>
            </a:pPr>
            <a:r>
              <a:rPr lang="en-US" sz="2000" dirty="0">
                <a:latin typeface="Comic Sans MS" pitchFamily="66" charset="0"/>
              </a:rPr>
              <a:t>Rename primed variables to get a region over S</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909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Symbolic Breadth-First-Search Algorithm</a:t>
            </a:r>
          </a:p>
        </p:txBody>
      </p:sp>
      <p:sp>
        <p:nvSpPr>
          <p:cNvPr id="42" name="Content Placeholder 3"/>
          <p:cNvSpPr txBox="1">
            <a:spLocks/>
          </p:cNvSpPr>
          <p:nvPr/>
        </p:nvSpPr>
        <p:spPr>
          <a:xfrm>
            <a:off x="0" y="3505200"/>
            <a:ext cx="9220200" cy="2743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Algorithm for checking if a property </a:t>
            </a:r>
            <a:r>
              <a:rPr lang="en-US" sz="2000" dirty="0">
                <a:latin typeface="Symbol" pitchFamily="18" charset="2"/>
              </a:rPr>
              <a:t>j</a:t>
            </a:r>
            <a:r>
              <a:rPr lang="en-US" sz="2000" dirty="0">
                <a:latin typeface="Comic Sans MS" pitchFamily="66" charset="0"/>
              </a:rPr>
              <a:t> is an invariant of T?</a:t>
            </a:r>
          </a:p>
          <a:p>
            <a:pPr marL="457200" indent="-457200">
              <a:spcBef>
                <a:spcPct val="20000"/>
              </a:spcBef>
              <a:buFont typeface="Wingdings" pitchFamily="2" charset="2"/>
              <a:buChar char="q"/>
              <a:defRPr/>
            </a:pPr>
            <a:r>
              <a:rPr lang="en-US" sz="2000" dirty="0">
                <a:latin typeface="Comic Sans MS" pitchFamily="66" charset="0"/>
              </a:rPr>
              <a:t>Same as checking if the “error” states ~</a:t>
            </a:r>
            <a:r>
              <a:rPr lang="en-US" sz="2000" dirty="0">
                <a:latin typeface="Symbol" pitchFamily="18" charset="2"/>
              </a:rPr>
              <a:t>j</a:t>
            </a:r>
            <a:r>
              <a:rPr lang="en-US" sz="2000" dirty="0">
                <a:latin typeface="Comic Sans MS" pitchFamily="66" charset="0"/>
              </a:rPr>
              <a:t> is reachable?</a:t>
            </a:r>
          </a:p>
          <a:p>
            <a:pPr marL="457200" indent="-457200">
              <a:spcBef>
                <a:spcPct val="20000"/>
              </a:spcBef>
              <a:buFont typeface="Wingdings" pitchFamily="2" charset="2"/>
              <a:buChar char="q"/>
              <a:defRPr/>
            </a:pPr>
            <a:r>
              <a:rPr lang="en-US" sz="2000" dirty="0">
                <a:latin typeface="Comic Sans MS" pitchFamily="66" charset="0"/>
              </a:rPr>
              <a:t>We need to check at every step if error states reached; if so, stop.</a:t>
            </a:r>
          </a:p>
          <a:p>
            <a:pPr marL="457200" indent="-457200">
              <a:spcBef>
                <a:spcPct val="20000"/>
              </a:spcBef>
              <a:buFont typeface="Wingdings" pitchFamily="2" charset="2"/>
              <a:buChar char="q"/>
              <a:defRPr/>
            </a:pPr>
            <a:r>
              <a:rPr lang="en-US" sz="2000" dirty="0">
                <a:latin typeface="Comic Sans MS" pitchFamily="66" charset="0"/>
              </a:rPr>
              <a:t>If no new states are encountered, then also stop (invariant satisfied)</a:t>
            </a:r>
          </a:p>
        </p:txBody>
      </p:sp>
      <p:sp>
        <p:nvSpPr>
          <p:cNvPr id="8" name="Content Placeholder 3"/>
          <p:cNvSpPr txBox="1">
            <a:spLocks/>
          </p:cNvSpPr>
          <p:nvPr/>
        </p:nvSpPr>
        <p:spPr>
          <a:xfrm>
            <a:off x="5029200" y="1676400"/>
            <a:ext cx="3810000" cy="1447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defRPr/>
            </a:pPr>
            <a:r>
              <a:rPr lang="en-US" sz="2000" dirty="0">
                <a:latin typeface="Comic Sans MS" pitchFamily="66" charset="0"/>
              </a:rPr>
              <a:t>reach</a:t>
            </a:r>
            <a:r>
              <a:rPr lang="en-US" sz="2000" baseline="-25000" dirty="0">
                <a:latin typeface="Comic Sans MS" pitchFamily="66" charset="0"/>
              </a:rPr>
              <a:t>0</a:t>
            </a:r>
            <a:r>
              <a:rPr lang="en-US" sz="2000" dirty="0">
                <a:latin typeface="Comic Sans MS" pitchFamily="66" charset="0"/>
              </a:rPr>
              <a:t> = Initial states and </a:t>
            </a:r>
          </a:p>
          <a:p>
            <a:pPr marL="457200" indent="-457200">
              <a:spcBef>
                <a:spcPct val="20000"/>
              </a:spcBef>
              <a:defRPr/>
            </a:pPr>
            <a:r>
              <a:rPr lang="en-US" sz="2000" dirty="0">
                <a:latin typeface="Comic Sans MS" pitchFamily="66" charset="0"/>
              </a:rPr>
              <a:t>each reach</a:t>
            </a:r>
            <a:r>
              <a:rPr lang="en-US" sz="2000" baseline="-25000" dirty="0">
                <a:latin typeface="Comic Sans MS" pitchFamily="66" charset="0"/>
              </a:rPr>
              <a:t>i+1</a:t>
            </a:r>
            <a:r>
              <a:rPr lang="en-US" sz="2000" dirty="0">
                <a:latin typeface="Comic Sans MS" pitchFamily="66" charset="0"/>
              </a:rPr>
              <a:t> obtained from </a:t>
            </a:r>
            <a:r>
              <a:rPr lang="en-US" sz="2000" dirty="0" err="1">
                <a:latin typeface="Comic Sans MS" pitchFamily="66" charset="0"/>
              </a:rPr>
              <a:t>reach</a:t>
            </a:r>
            <a:r>
              <a:rPr lang="en-US" sz="2000" baseline="-25000" dirty="0" err="1">
                <a:latin typeface="Comic Sans MS" pitchFamily="66" charset="0"/>
              </a:rPr>
              <a:t>i</a:t>
            </a:r>
            <a:r>
              <a:rPr lang="en-US" sz="2000" dirty="0">
                <a:latin typeface="Comic Sans MS" pitchFamily="66" charset="0"/>
              </a:rPr>
              <a:t> by applying Post</a:t>
            </a:r>
          </a:p>
        </p:txBody>
      </p:sp>
      <p:graphicFrame>
        <p:nvGraphicFramePr>
          <p:cNvPr id="9" name="Object 8"/>
          <p:cNvGraphicFramePr>
            <a:graphicFrameLocks noChangeAspect="1"/>
          </p:cNvGraphicFramePr>
          <p:nvPr/>
        </p:nvGraphicFramePr>
        <p:xfrm>
          <a:off x="228600" y="1447800"/>
          <a:ext cx="4503874" cy="1666875"/>
        </p:xfrm>
        <a:graphic>
          <a:graphicData uri="http://schemas.openxmlformats.org/presentationml/2006/ole">
            <mc:AlternateContent xmlns:mc="http://schemas.openxmlformats.org/markup-compatibility/2006">
              <mc:Choice xmlns:v="urn:schemas-microsoft-com:vml" Requires="v">
                <p:oleObj spid="_x0000_s90117" name="Acrobat Document" r:id="rId3" imgW="3886132" imgH="1438072" progId="AcroExch.Document.7">
                  <p:embed/>
                </p:oleObj>
              </mc:Choice>
              <mc:Fallback>
                <p:oleObj name="Acrobat Document" r:id="rId3" imgW="3886132" imgH="1438072" progId="AcroExch.Document.7">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1447800"/>
                        <a:ext cx="4503874" cy="16668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10" name="Group 9"/>
          <p:cNvGrpSpPr/>
          <p:nvPr/>
        </p:nvGrpSpPr>
        <p:grpSpPr>
          <a:xfrm>
            <a:off x="0" y="6142038"/>
            <a:ext cx="9144000" cy="715962"/>
            <a:chOff x="0" y="6142038"/>
            <a:chExt cx="9144000" cy="715962"/>
          </a:xfrm>
        </p:grpSpPr>
        <p:pic>
          <p:nvPicPr>
            <p:cNvPr id="14" name="Picture 3"/>
            <p:cNvPicPr>
              <a:picLocks noChangeAspect="1" noChangeArrowheads="1"/>
            </p:cNvPicPr>
            <p:nvPr/>
          </p:nvPicPr>
          <p:blipFill>
            <a:blip r:embed="rId5" cstate="print"/>
            <a:srcRect/>
            <a:stretch>
              <a:fillRect/>
            </a:stretch>
          </p:blipFill>
          <p:spPr bwMode="auto">
            <a:xfrm>
              <a:off x="76200" y="6307995"/>
              <a:ext cx="1066800" cy="384048"/>
            </a:xfrm>
            <a:prstGeom prst="rect">
              <a:avLst/>
            </a:prstGeom>
            <a:noFill/>
            <a:ln w="9525">
              <a:noFill/>
              <a:miter lim="800000"/>
              <a:headEnd/>
              <a:tailEnd/>
            </a:ln>
          </p:spPr>
        </p:pic>
        <p:sp>
          <p:nvSpPr>
            <p:cNvPr id="1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0118" name="Acrobat Document" r:id="rId6" imgW="4790808" imgH="6162472" progId="AcroExch.Document.7">
                    <p:embed/>
                  </p:oleObj>
                </mc:Choice>
                <mc:Fallback>
                  <p:oleObj name="Acrobat Document" r:id="rId6" imgW="4790808" imgH="6162472" progId="AcroExch.Document.7">
                    <p:embed/>
                    <p:pic>
                      <p:nvPicPr>
                        <p:cNvPr id="0"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Symbolic BFS Algorithm</a:t>
            </a:r>
          </a:p>
        </p:txBody>
      </p:sp>
      <p:sp>
        <p:nvSpPr>
          <p:cNvPr id="42" name="Content Placeholder 3"/>
          <p:cNvSpPr txBox="1">
            <a:spLocks/>
          </p:cNvSpPr>
          <p:nvPr/>
        </p:nvSpPr>
        <p:spPr>
          <a:xfrm>
            <a:off x="0" y="762000"/>
            <a:ext cx="9296400" cy="55626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defRPr/>
            </a:pPr>
            <a:r>
              <a:rPr lang="en-US" sz="2000" dirty="0">
                <a:latin typeface="Comic Sans MS" pitchFamily="66" charset="0"/>
              </a:rPr>
              <a:t>Given region Init over S, region Trans over S U S’, and region </a:t>
            </a:r>
            <a:r>
              <a:rPr lang="en-US" sz="2000" dirty="0">
                <a:latin typeface="Symbol" pitchFamily="18" charset="2"/>
              </a:rPr>
              <a:t>j</a:t>
            </a:r>
            <a:r>
              <a:rPr lang="en-US" sz="2000" dirty="0">
                <a:latin typeface="Comic Sans MS" pitchFamily="66" charset="0"/>
              </a:rPr>
              <a:t> over S, if </a:t>
            </a:r>
            <a:r>
              <a:rPr lang="en-US" sz="2000" dirty="0">
                <a:latin typeface="Symbol" pitchFamily="18" charset="2"/>
              </a:rPr>
              <a:t>j</a:t>
            </a:r>
            <a:r>
              <a:rPr lang="en-US" sz="2000" dirty="0">
                <a:latin typeface="Comic Sans MS" pitchFamily="66" charset="0"/>
              </a:rPr>
              <a:t> is reachable in T then return 1, else return 0</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defRPr/>
            </a:pPr>
            <a:r>
              <a:rPr lang="en-US" sz="2000" dirty="0">
                <a:latin typeface="Comic Sans MS" pitchFamily="66" charset="0"/>
              </a:rPr>
              <a:t>	</a:t>
            </a:r>
            <a:r>
              <a:rPr lang="en-US" sz="2000" dirty="0" err="1">
                <a:latin typeface="Comic Sans MS" pitchFamily="66" charset="0"/>
              </a:rPr>
              <a:t>reg</a:t>
            </a:r>
            <a:r>
              <a:rPr lang="en-US" sz="2000" dirty="0">
                <a:latin typeface="Comic Sans MS" pitchFamily="66" charset="0"/>
              </a:rPr>
              <a:t> Reach := Init; /* States found reachable */</a:t>
            </a:r>
          </a:p>
          <a:p>
            <a:pPr marL="457200" indent="-457200">
              <a:spcBef>
                <a:spcPct val="20000"/>
              </a:spcBef>
              <a:defRPr/>
            </a:pPr>
            <a:r>
              <a:rPr lang="en-US" sz="2000" dirty="0">
                <a:latin typeface="Comic Sans MS" pitchFamily="66" charset="0"/>
              </a:rPr>
              <a:t>	</a:t>
            </a:r>
            <a:r>
              <a:rPr lang="en-US" sz="2000" dirty="0" err="1">
                <a:latin typeface="Comic Sans MS" pitchFamily="66" charset="0"/>
              </a:rPr>
              <a:t>reg</a:t>
            </a:r>
            <a:r>
              <a:rPr lang="en-US" sz="2000" dirty="0">
                <a:latin typeface="Comic Sans MS" pitchFamily="66" charset="0"/>
              </a:rPr>
              <a:t> New := Init; /* States not yet explored for outgoing transitions */</a:t>
            </a:r>
          </a:p>
          <a:p>
            <a:pPr marL="457200" indent="-457200">
              <a:spcBef>
                <a:spcPct val="20000"/>
              </a:spcBef>
              <a:defRPr/>
            </a:pPr>
            <a:r>
              <a:rPr lang="en-US" sz="2000" dirty="0">
                <a:latin typeface="Comic Sans MS" pitchFamily="66" charset="0"/>
              </a:rPr>
              <a:t>	while </a:t>
            </a:r>
            <a:r>
              <a:rPr lang="en-US" sz="2000" dirty="0" err="1">
                <a:latin typeface="Comic Sans MS" pitchFamily="66" charset="0"/>
              </a:rPr>
              <a:t>IsEmpty</a:t>
            </a:r>
            <a:r>
              <a:rPr lang="en-US" sz="2000" dirty="0">
                <a:latin typeface="Comic Sans MS" pitchFamily="66" charset="0"/>
              </a:rPr>
              <a:t>(New) = 0 { 	/* while there are states to be explored */</a:t>
            </a:r>
          </a:p>
          <a:p>
            <a:pPr marL="457200" indent="-457200">
              <a:spcBef>
                <a:spcPct val="20000"/>
              </a:spcBef>
              <a:defRPr/>
            </a:pPr>
            <a:r>
              <a:rPr lang="en-US" sz="2000" dirty="0">
                <a:latin typeface="Comic Sans MS" pitchFamily="66" charset="0"/>
              </a:rPr>
              <a:t>	    if </a:t>
            </a:r>
            <a:r>
              <a:rPr lang="en-US" sz="2000" dirty="0" err="1">
                <a:latin typeface="Comic Sans MS" pitchFamily="66" charset="0"/>
              </a:rPr>
              <a:t>IsEmpty</a:t>
            </a:r>
            <a:r>
              <a:rPr lang="en-US" sz="2000" dirty="0">
                <a:latin typeface="Comic Sans MS" pitchFamily="66" charset="0"/>
              </a:rPr>
              <a:t>(Conj(</a:t>
            </a:r>
            <a:r>
              <a:rPr lang="en-US" sz="2000" dirty="0" err="1">
                <a:latin typeface="Comic Sans MS" pitchFamily="66" charset="0"/>
              </a:rPr>
              <a:t>New,</a:t>
            </a:r>
            <a:r>
              <a:rPr lang="en-US" sz="2000" dirty="0" err="1">
                <a:latin typeface="Symbol" pitchFamily="18" charset="2"/>
              </a:rPr>
              <a:t>j</a:t>
            </a:r>
            <a:r>
              <a:rPr lang="en-US" sz="2000" dirty="0">
                <a:latin typeface="Comic Sans MS" pitchFamily="66" charset="0"/>
              </a:rPr>
              <a:t>)) =0  /* Property </a:t>
            </a:r>
            <a:r>
              <a:rPr lang="en-US" sz="2000" dirty="0">
                <a:latin typeface="Symbol" pitchFamily="18" charset="2"/>
              </a:rPr>
              <a:t>j</a:t>
            </a:r>
            <a:r>
              <a:rPr lang="en-US" sz="2000" dirty="0">
                <a:latin typeface="Comic Sans MS" pitchFamily="66" charset="0"/>
              </a:rPr>
              <a:t> found reachable */</a:t>
            </a:r>
          </a:p>
          <a:p>
            <a:pPr marL="457200" indent="-457200">
              <a:spcBef>
                <a:spcPct val="20000"/>
              </a:spcBef>
              <a:defRPr/>
            </a:pPr>
            <a:r>
              <a:rPr lang="en-US" sz="2000" dirty="0">
                <a:latin typeface="Comic Sans MS" pitchFamily="66" charset="0"/>
              </a:rPr>
              <a:t>	    then return 1 (and stop);</a:t>
            </a:r>
          </a:p>
          <a:p>
            <a:pPr marL="457200" indent="-457200">
              <a:spcBef>
                <a:spcPct val="20000"/>
              </a:spcBef>
              <a:defRPr/>
            </a:pPr>
            <a:r>
              <a:rPr lang="en-US" sz="2000" dirty="0">
                <a:latin typeface="Comic Sans MS" pitchFamily="66" charset="0"/>
              </a:rPr>
              <a:t>	    New := Diff(Post(</a:t>
            </a:r>
            <a:r>
              <a:rPr lang="en-US" sz="2000" dirty="0" err="1">
                <a:latin typeface="Comic Sans MS" pitchFamily="66" charset="0"/>
              </a:rPr>
              <a:t>New,Trans</a:t>
            </a:r>
            <a:r>
              <a:rPr lang="en-US" sz="2000" dirty="0">
                <a:latin typeface="Comic Sans MS" pitchFamily="66" charset="0"/>
              </a:rPr>
              <a:t>),Reach); </a:t>
            </a:r>
          </a:p>
          <a:p>
            <a:pPr marL="457200" indent="-457200">
              <a:spcBef>
                <a:spcPct val="20000"/>
              </a:spcBef>
              <a:defRPr/>
            </a:pPr>
            <a:r>
              <a:rPr lang="en-US" sz="2000" dirty="0">
                <a:latin typeface="Comic Sans MS" pitchFamily="66" charset="0"/>
              </a:rPr>
              <a:t>			/*These are states in post-image of New, but not 				previously found reachable, so to be explored */</a:t>
            </a:r>
          </a:p>
          <a:p>
            <a:pPr marL="457200" indent="-457200">
              <a:spcBef>
                <a:spcPct val="20000"/>
              </a:spcBef>
              <a:defRPr/>
            </a:pPr>
            <a:r>
              <a:rPr lang="en-US" sz="2000" dirty="0">
                <a:latin typeface="Comic Sans MS" pitchFamily="66" charset="0"/>
              </a:rPr>
              <a:t>	    Reach := </a:t>
            </a:r>
            <a:r>
              <a:rPr lang="en-US" sz="2000" dirty="0" err="1">
                <a:latin typeface="Comic Sans MS" pitchFamily="66" charset="0"/>
              </a:rPr>
              <a:t>Disj</a:t>
            </a:r>
            <a:r>
              <a:rPr lang="en-US" sz="2000" dirty="0">
                <a:latin typeface="Comic Sans MS" pitchFamily="66" charset="0"/>
              </a:rPr>
              <a:t>(Reach, New); /* Update Reach by newly found states*/</a:t>
            </a:r>
          </a:p>
          <a:p>
            <a:pPr marL="457200" indent="-457200">
              <a:spcBef>
                <a:spcPct val="20000"/>
              </a:spcBef>
              <a:defRPr/>
            </a:pPr>
            <a:r>
              <a:rPr lang="en-US" sz="2000" dirty="0">
                <a:latin typeface="Comic Sans MS" pitchFamily="66" charset="0"/>
              </a:rPr>
              <a:t>	};</a:t>
            </a:r>
          </a:p>
          <a:p>
            <a:pPr marL="457200" indent="-457200">
              <a:spcBef>
                <a:spcPct val="20000"/>
              </a:spcBef>
              <a:defRPr/>
            </a:pPr>
            <a:r>
              <a:rPr lang="en-US" sz="2000" dirty="0">
                <a:latin typeface="Comic Sans MS" pitchFamily="66" charset="0"/>
              </a:rPr>
              <a:t>	return 0; /* All states explored without encountering </a:t>
            </a:r>
            <a:r>
              <a:rPr lang="en-US" sz="2000" dirty="0">
                <a:latin typeface="Symbol" pitchFamily="18" charset="2"/>
              </a:rPr>
              <a:t>j</a:t>
            </a:r>
            <a:r>
              <a:rPr lang="en-US" sz="2000" dirty="0">
                <a:latin typeface="Comic Sans MS" pitchFamily="66" charset="0"/>
              </a:rPr>
              <a:t> */</a:t>
            </a:r>
          </a:p>
          <a:p>
            <a:pPr marL="457200" indent="-457200">
              <a:spcBef>
                <a:spcPct val="20000"/>
              </a:spcBef>
              <a:buFont typeface="Wingdings" pitchFamily="2" charset="2"/>
              <a:buChar char="q"/>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114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2">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Frontier Computation in Symbolic BFS</a:t>
            </a:r>
          </a:p>
        </p:txBody>
      </p:sp>
      <p:grpSp>
        <p:nvGrpSpPr>
          <p:cNvPr id="4" name="Group 7"/>
          <p:cNvGrpSpPr/>
          <p:nvPr/>
        </p:nvGrpSpPr>
        <p:grpSpPr>
          <a:xfrm>
            <a:off x="2286000" y="1371600"/>
            <a:ext cx="3657600" cy="1676400"/>
            <a:chOff x="914400" y="2209800"/>
            <a:chExt cx="2743200" cy="1676400"/>
          </a:xfrm>
        </p:grpSpPr>
        <p:sp>
          <p:nvSpPr>
            <p:cNvPr id="3" name="Oval 2"/>
            <p:cNvSpPr/>
            <p:nvPr/>
          </p:nvSpPr>
          <p:spPr>
            <a:xfrm>
              <a:off x="914400" y="2209800"/>
              <a:ext cx="2743200" cy="1676400"/>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295400" y="2657186"/>
              <a:ext cx="814967" cy="400110"/>
            </a:xfrm>
            <a:prstGeom prst="rect">
              <a:avLst/>
            </a:prstGeom>
            <a:noFill/>
          </p:spPr>
          <p:txBody>
            <a:bodyPr wrap="none" rtlCol="0">
              <a:spAutoFit/>
            </a:bodyPr>
            <a:lstStyle/>
            <a:p>
              <a:r>
                <a:rPr lang="en-US" sz="2000" dirty="0"/>
                <a:t>Reach</a:t>
              </a:r>
            </a:p>
          </p:txBody>
        </p:sp>
      </p:grpSp>
      <p:grpSp>
        <p:nvGrpSpPr>
          <p:cNvPr id="6" name="Group 9"/>
          <p:cNvGrpSpPr/>
          <p:nvPr/>
        </p:nvGrpSpPr>
        <p:grpSpPr>
          <a:xfrm>
            <a:off x="4343400" y="1747693"/>
            <a:ext cx="1143000" cy="924214"/>
            <a:chOff x="3124200" y="2585893"/>
            <a:chExt cx="990600" cy="924214"/>
          </a:xfrm>
        </p:grpSpPr>
        <p:sp>
          <p:nvSpPr>
            <p:cNvPr id="9" name="Rounded Rectangle 8"/>
            <p:cNvSpPr/>
            <p:nvPr/>
          </p:nvSpPr>
          <p:spPr>
            <a:xfrm>
              <a:off x="3124200" y="2585893"/>
              <a:ext cx="990600" cy="924214"/>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3289762" y="2847945"/>
              <a:ext cx="659476" cy="400110"/>
            </a:xfrm>
            <a:prstGeom prst="rect">
              <a:avLst/>
            </a:prstGeom>
            <a:noFill/>
          </p:spPr>
          <p:txBody>
            <a:bodyPr wrap="none" rtlCol="0">
              <a:spAutoFit/>
            </a:bodyPr>
            <a:lstStyle/>
            <a:p>
              <a:r>
                <a:rPr lang="en-US" sz="2000" dirty="0"/>
                <a:t>New</a:t>
              </a:r>
            </a:p>
          </p:txBody>
        </p:sp>
      </p:grpSp>
      <p:grpSp>
        <p:nvGrpSpPr>
          <p:cNvPr id="7" name="Group 12"/>
          <p:cNvGrpSpPr/>
          <p:nvPr/>
        </p:nvGrpSpPr>
        <p:grpSpPr>
          <a:xfrm>
            <a:off x="5181600" y="1342796"/>
            <a:ext cx="1274044" cy="1752600"/>
            <a:chOff x="3810000" y="2180996"/>
            <a:chExt cx="1274044" cy="1752600"/>
          </a:xfrm>
        </p:grpSpPr>
        <p:sp>
          <p:nvSpPr>
            <p:cNvPr id="12" name="Oval 11"/>
            <p:cNvSpPr/>
            <p:nvPr/>
          </p:nvSpPr>
          <p:spPr>
            <a:xfrm>
              <a:off x="3810000" y="2180996"/>
              <a:ext cx="1257300" cy="17526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3820236" y="2847945"/>
              <a:ext cx="1263808" cy="400110"/>
            </a:xfrm>
            <a:prstGeom prst="rect">
              <a:avLst/>
            </a:prstGeom>
            <a:noFill/>
          </p:spPr>
          <p:txBody>
            <a:bodyPr wrap="none" rtlCol="0">
              <a:spAutoFit/>
            </a:bodyPr>
            <a:lstStyle/>
            <a:p>
              <a:r>
                <a:rPr lang="en-US" sz="2000" dirty="0"/>
                <a:t>Post(New)</a:t>
              </a:r>
            </a:p>
          </p:txBody>
        </p:sp>
      </p:grpSp>
      <p:grpSp>
        <p:nvGrpSpPr>
          <p:cNvPr id="8" name="Group 28"/>
          <p:cNvGrpSpPr/>
          <p:nvPr/>
        </p:nvGrpSpPr>
        <p:grpSpPr>
          <a:xfrm>
            <a:off x="2381250" y="4405751"/>
            <a:ext cx="4152900" cy="1752600"/>
            <a:chOff x="4650904" y="2128200"/>
            <a:chExt cx="4152900" cy="1752600"/>
          </a:xfrm>
        </p:grpSpPr>
        <p:grpSp>
          <p:nvGrpSpPr>
            <p:cNvPr id="10" name="Group 25"/>
            <p:cNvGrpSpPr/>
            <p:nvPr/>
          </p:nvGrpSpPr>
          <p:grpSpPr>
            <a:xfrm>
              <a:off x="4650904" y="2128200"/>
              <a:ext cx="4152900" cy="1752600"/>
              <a:chOff x="4650904" y="2128200"/>
              <a:chExt cx="4152900" cy="1752600"/>
            </a:xfrm>
          </p:grpSpPr>
          <p:sp>
            <p:nvSpPr>
              <p:cNvPr id="23" name="Oval 22"/>
              <p:cNvSpPr/>
              <p:nvPr/>
            </p:nvSpPr>
            <p:spPr>
              <a:xfrm>
                <a:off x="7546504" y="2128200"/>
                <a:ext cx="1257300" cy="1752600"/>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5"/>
              <p:cNvGrpSpPr/>
              <p:nvPr/>
            </p:nvGrpSpPr>
            <p:grpSpPr>
              <a:xfrm>
                <a:off x="4650904" y="2157004"/>
                <a:ext cx="3657600" cy="1676400"/>
                <a:chOff x="914400" y="2209800"/>
                <a:chExt cx="2743200" cy="1676400"/>
              </a:xfrm>
              <a:solidFill>
                <a:schemeClr val="accent5">
                  <a:lumMod val="20000"/>
                  <a:lumOff val="80000"/>
                </a:schemeClr>
              </a:solidFill>
            </p:grpSpPr>
            <p:sp>
              <p:nvSpPr>
                <p:cNvPr id="17" name="Oval 16"/>
                <p:cNvSpPr/>
                <p:nvPr/>
              </p:nvSpPr>
              <p:spPr>
                <a:xfrm>
                  <a:off x="914400" y="2209800"/>
                  <a:ext cx="2743200" cy="1676400"/>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1295400" y="2657186"/>
                  <a:ext cx="814967" cy="400110"/>
                </a:xfrm>
                <a:prstGeom prst="rect">
                  <a:avLst/>
                </a:prstGeom>
                <a:grpFill/>
              </p:spPr>
              <p:txBody>
                <a:bodyPr wrap="none" rtlCol="0">
                  <a:spAutoFit/>
                </a:bodyPr>
                <a:lstStyle/>
                <a:p>
                  <a:r>
                    <a:rPr lang="en-US" sz="2000" dirty="0"/>
                    <a:t>Reach</a:t>
                  </a:r>
                </a:p>
              </p:txBody>
            </p:sp>
          </p:grpSp>
        </p:grpSp>
        <p:sp>
          <p:nvSpPr>
            <p:cNvPr id="25" name="TextBox 24"/>
            <p:cNvSpPr txBox="1"/>
            <p:nvPr/>
          </p:nvSpPr>
          <p:spPr>
            <a:xfrm>
              <a:off x="7794687" y="2184793"/>
              <a:ext cx="760934" cy="400110"/>
            </a:xfrm>
            <a:prstGeom prst="rect">
              <a:avLst/>
            </a:prstGeom>
            <a:noFill/>
          </p:spPr>
          <p:txBody>
            <a:bodyPr wrap="none" rtlCol="0">
              <a:spAutoFit/>
            </a:bodyPr>
            <a:lstStyle/>
            <a:p>
              <a:r>
                <a:rPr lang="en-US" sz="2000" dirty="0"/>
                <a:t>New</a:t>
              </a:r>
            </a:p>
          </p:txBody>
        </p:sp>
      </p:grpSp>
      <p:sp>
        <p:nvSpPr>
          <p:cNvPr id="30" name="Down Arrow 29"/>
          <p:cNvSpPr/>
          <p:nvPr/>
        </p:nvSpPr>
        <p:spPr>
          <a:xfrm>
            <a:off x="3975873" y="3387103"/>
            <a:ext cx="367527" cy="533400"/>
          </a:xfrm>
          <a:prstGeom prst="downArrow">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a:off x="0" y="6142038"/>
            <a:ext cx="9144000" cy="715962"/>
            <a:chOff x="0" y="6142038"/>
            <a:chExt cx="9144000" cy="715962"/>
          </a:xfrm>
        </p:grpSpPr>
        <p:pic>
          <p:nvPicPr>
            <p:cNvPr id="2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3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216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906828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Symbolic Search</a:t>
            </a: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Correctness: When the algorithm stops, its answer (whether the property </a:t>
            </a:r>
            <a:r>
              <a:rPr lang="en-US" sz="2000" dirty="0">
                <a:latin typeface="Symbol" panose="05050102010706020507" pitchFamily="18" charset="2"/>
              </a:rPr>
              <a:t>j</a:t>
            </a:r>
            <a:r>
              <a:rPr lang="en-US" sz="2000" dirty="0">
                <a:latin typeface="Comic Sans MS" pitchFamily="66" charset="0"/>
              </a:rPr>
              <a:t> is reachable or not) is correct</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Termination: Number of iterations depends on </a:t>
            </a:r>
          </a:p>
          <a:p>
            <a:pPr marL="914400" lvl="1" indent="-457200">
              <a:spcBef>
                <a:spcPct val="20000"/>
              </a:spcBef>
              <a:buFont typeface="Wingdings" panose="05000000000000000000" pitchFamily="2" charset="2"/>
              <a:buChar char="§"/>
              <a:defRPr/>
            </a:pPr>
            <a:r>
              <a:rPr lang="en-US" sz="2000" dirty="0">
                <a:latin typeface="Comic Sans MS" pitchFamily="66" charset="0"/>
              </a:rPr>
              <a:t>length of shortest execution leading to a state satisfying </a:t>
            </a:r>
            <a:r>
              <a:rPr lang="en-US" sz="2000" dirty="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a:latin typeface="Comic Sans MS" pitchFamily="66" charset="0"/>
              </a:rPr>
              <a:t>Diameter: smallest d such that all states reachable within d steps (this may not be bounded, if system is not finite-state)</a:t>
            </a:r>
          </a:p>
          <a:p>
            <a:pPr marL="914400" lvl="1" indent="-457200">
              <a:spcBef>
                <a:spcPct val="20000"/>
              </a:spcBef>
              <a:buFont typeface="Wingdings" panose="05000000000000000000" pitchFamily="2" charset="2"/>
              <a:buChar char="§"/>
              <a:defRPr/>
            </a:pPr>
            <a:r>
              <a:rPr lang="en-US" sz="2000" dirty="0">
                <a:latin typeface="Comic Sans MS" pitchFamily="66" charset="0"/>
              </a:rPr>
              <a:t>In practice, terminates if one of these numbers is small</a:t>
            </a:r>
          </a:p>
          <a:p>
            <a:pPr marL="914400" lvl="1" indent="-457200">
              <a:spcBef>
                <a:spcPct val="20000"/>
              </a:spcBef>
              <a:buFont typeface="Wingdings" panose="05000000000000000000" pitchFamily="2" charset="2"/>
              <a:buChar char="§"/>
              <a:defRPr/>
            </a:pPr>
            <a:endParaRPr lang="en-US" sz="2000" dirty="0">
              <a:latin typeface="Comic Sans MS" pitchFamily="66" charset="0"/>
            </a:endParaRPr>
          </a:p>
          <a:p>
            <a:pPr marL="457200" indent="-457200">
              <a:spcBef>
                <a:spcPct val="20000"/>
              </a:spcBef>
              <a:buFont typeface="Wingdings" panose="05000000000000000000" pitchFamily="2" charset="2"/>
              <a:buChar char="q"/>
              <a:defRPr/>
            </a:pPr>
            <a:r>
              <a:rPr lang="en-US" sz="2000" dirty="0">
                <a:latin typeface="Comic Sans MS" pitchFamily="66" charset="0"/>
              </a:rPr>
              <a:t>Used in practice for hardware verification, protocol verification</a:t>
            </a:r>
          </a:p>
          <a:p>
            <a:pPr marL="914400" lvl="1" indent="-457200">
              <a:spcBef>
                <a:spcPct val="20000"/>
              </a:spcBef>
              <a:buFont typeface="Wingdings" panose="05000000000000000000" pitchFamily="2" charset="2"/>
              <a:buChar char="§"/>
              <a:defRPr/>
            </a:pPr>
            <a:r>
              <a:rPr lang="en-US" sz="2000" dirty="0">
                <a:latin typeface="Comic Sans MS" pitchFamily="66" charset="0"/>
              </a:rPr>
              <a:t>Industrial-strength symbolic model checker: Cadence</a:t>
            </a:r>
          </a:p>
          <a:p>
            <a:pPr marL="914400" lvl="1" indent="-457200">
              <a:spcBef>
                <a:spcPct val="20000"/>
              </a:spcBef>
              <a:buFont typeface="Wingdings" panose="05000000000000000000" pitchFamily="2" charset="2"/>
              <a:buChar char="§"/>
              <a:defRPr/>
            </a:pPr>
            <a:r>
              <a:rPr lang="en-US" sz="2000" dirty="0">
                <a:latin typeface="Comic Sans MS" pitchFamily="66" charset="0"/>
              </a:rPr>
              <a:t>Open-source widely used academic tool: </a:t>
            </a:r>
            <a:r>
              <a:rPr lang="en-US" sz="2000" dirty="0" err="1">
                <a:latin typeface="Comic Sans MS" pitchFamily="66" charset="0"/>
              </a:rPr>
              <a:t>NuSMV</a:t>
            </a:r>
            <a:endParaRPr lang="en-US" sz="2000" dirty="0">
              <a:latin typeface="Comic Sans MS" pitchFamily="66" charset="0"/>
            </a:endParaRPr>
          </a:p>
          <a:p>
            <a:pPr marL="457200" indent="-457200">
              <a:spcBef>
                <a:spcPct val="20000"/>
              </a:spcBef>
              <a:buFont typeface="Wingdings" panose="05000000000000000000" pitchFamily="2" charset="2"/>
              <a:buChar char="q"/>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318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2453465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Implementation of Regions</a:t>
            </a: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Key to efficient implementation: How to represent regions?</a:t>
            </a:r>
          </a:p>
          <a:p>
            <a:pPr marL="800100" lvl="1" indent="-342900">
              <a:spcBef>
                <a:spcPct val="20000"/>
              </a:spcBef>
              <a:buFont typeface="Wingdings" panose="05000000000000000000" pitchFamily="2" charset="2"/>
              <a:buChar char="§"/>
              <a:defRPr/>
            </a:pPr>
            <a:r>
              <a:rPr lang="en-US" sz="2000" dirty="0">
                <a:latin typeface="Comic Sans MS" pitchFamily="66" charset="0"/>
              </a:rPr>
              <a:t>Operations: </a:t>
            </a:r>
            <a:r>
              <a:rPr lang="en-US" sz="2000" dirty="0" err="1">
                <a:latin typeface="Comic Sans MS" pitchFamily="66" charset="0"/>
              </a:rPr>
              <a:t>Disj</a:t>
            </a:r>
            <a:r>
              <a:rPr lang="en-US" sz="2000" dirty="0">
                <a:latin typeface="Comic Sans MS" pitchFamily="66" charset="0"/>
              </a:rPr>
              <a:t>, Conj, Diff, </a:t>
            </a:r>
            <a:r>
              <a:rPr lang="en-US" sz="2000" dirty="0" err="1">
                <a:latin typeface="Comic Sans MS" pitchFamily="66" charset="0"/>
              </a:rPr>
              <a:t>IsEmpty</a:t>
            </a:r>
            <a:r>
              <a:rPr lang="en-US" sz="2000" dirty="0">
                <a:latin typeface="Comic Sans MS" pitchFamily="66" charset="0"/>
              </a:rPr>
              <a:t>, Exists, Rename</a:t>
            </a:r>
          </a:p>
          <a:p>
            <a:pPr marL="800100" lvl="1" indent="-342900">
              <a:spcBef>
                <a:spcPct val="20000"/>
              </a:spcBef>
              <a:buFont typeface="Wingdings" panose="05000000000000000000"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Suppose all variables are Booleans</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Can we represent regions with formulas (with &amp;, |, ~) </a:t>
            </a:r>
          </a:p>
          <a:p>
            <a:pPr marL="914400" lvl="1" indent="-457200">
              <a:spcBef>
                <a:spcPct val="20000"/>
              </a:spcBef>
              <a:buFont typeface="Wingdings" panose="05000000000000000000" pitchFamily="2" charset="2"/>
              <a:buChar char="§"/>
              <a:defRPr/>
            </a:pPr>
            <a:r>
              <a:rPr lang="en-US" sz="2000" dirty="0" err="1">
                <a:latin typeface="Comic Sans MS" pitchFamily="66" charset="0"/>
              </a:rPr>
              <a:t>Disj</a:t>
            </a:r>
            <a:r>
              <a:rPr lang="en-US" sz="2000" dirty="0">
                <a:latin typeface="Comic Sans MS" pitchFamily="66" charset="0"/>
              </a:rPr>
              <a:t>, </a:t>
            </a:r>
            <a:r>
              <a:rPr lang="en-US" sz="2000" dirty="0" err="1">
                <a:latin typeface="Comic Sans MS" pitchFamily="66" charset="0"/>
              </a:rPr>
              <a:t>Conj</a:t>
            </a:r>
            <a:r>
              <a:rPr lang="en-US" sz="2000" dirty="0">
                <a:latin typeface="Comic Sans MS" pitchFamily="66" charset="0"/>
              </a:rPr>
              <a:t>, Diff, Rename easy</a:t>
            </a:r>
            <a:endParaRPr lang="en-US" sz="2000" dirty="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a:latin typeface="Comic Sans MS" pitchFamily="66" charset="0"/>
              </a:rPr>
              <a:t>Exists (</a:t>
            </a:r>
            <a:r>
              <a:rPr lang="en-US" sz="2000" dirty="0" err="1">
                <a:latin typeface="Symbol" panose="05050102010706020507" pitchFamily="18" charset="2"/>
              </a:rPr>
              <a:t>j</a:t>
            </a:r>
            <a:r>
              <a:rPr lang="en-US" sz="2000" dirty="0" err="1">
                <a:latin typeface="Comic Sans MS" pitchFamily="66" charset="0"/>
              </a:rPr>
              <a:t>,x</a:t>
            </a:r>
            <a:r>
              <a:rPr lang="en-US" sz="2000" dirty="0">
                <a:latin typeface="Comic Sans MS" pitchFamily="66" charset="0"/>
              </a:rPr>
              <a:t>) same as </a:t>
            </a:r>
            <a:r>
              <a:rPr lang="en-US" sz="2000" dirty="0">
                <a:latin typeface="Symbol" panose="05050102010706020507" pitchFamily="18" charset="2"/>
              </a:rPr>
              <a:t>j </a:t>
            </a:r>
            <a:r>
              <a:rPr lang="en-US" sz="2000" dirty="0">
                <a:latin typeface="Comic Sans MS" pitchFamily="66" charset="0"/>
              </a:rPr>
              <a:t>[x-&gt;0] | </a:t>
            </a:r>
            <a:r>
              <a:rPr lang="en-US" sz="2000" dirty="0">
                <a:latin typeface="Symbol" panose="05050102010706020507" pitchFamily="18" charset="2"/>
              </a:rPr>
              <a:t>j </a:t>
            </a:r>
            <a:r>
              <a:rPr lang="en-US" sz="2000" dirty="0">
                <a:latin typeface="Comic Sans MS" pitchFamily="66" charset="0"/>
              </a:rPr>
              <a:t>[x-&gt;1]</a:t>
            </a:r>
          </a:p>
          <a:p>
            <a:pPr marL="914400" lvl="1" indent="-457200">
              <a:spcBef>
                <a:spcPct val="20000"/>
              </a:spcBef>
              <a:buFont typeface="Wingdings" panose="05000000000000000000" pitchFamily="2" charset="2"/>
              <a:buChar char="§"/>
              <a:defRPr/>
            </a:pPr>
            <a:r>
              <a:rPr lang="en-US" sz="2000" dirty="0" err="1">
                <a:latin typeface="Comic Sans MS" pitchFamily="66" charset="0"/>
              </a:rPr>
              <a:t>IsEmpty</a:t>
            </a:r>
            <a:r>
              <a:rPr lang="en-US" sz="2000" dirty="0">
                <a:latin typeface="Comic Sans MS" pitchFamily="66" charset="0"/>
              </a:rPr>
              <a:t>(</a:t>
            </a:r>
            <a:r>
              <a:rPr lang="en-US" sz="2000" dirty="0">
                <a:latin typeface="Symbol" panose="05050102010706020507" pitchFamily="18" charset="2"/>
              </a:rPr>
              <a:t>j</a:t>
            </a:r>
            <a:r>
              <a:rPr lang="en-US" sz="2000" dirty="0">
                <a:latin typeface="Comic Sans MS" pitchFamily="66" charset="0"/>
              </a:rPr>
              <a:t>) requires test for </a:t>
            </a:r>
            <a:r>
              <a:rPr lang="en-US" sz="2000" dirty="0" err="1">
                <a:latin typeface="Comic Sans MS" pitchFamily="66" charset="0"/>
              </a:rPr>
              <a:t>satisfiability</a:t>
            </a:r>
            <a:r>
              <a:rPr lang="en-US" sz="2000" dirty="0">
                <a:latin typeface="Comic Sans MS" pitchFamily="66" charset="0"/>
              </a:rPr>
              <a:t> (SAT)</a:t>
            </a:r>
          </a:p>
          <a:p>
            <a:pPr marL="914400" lvl="1" indent="-457200">
              <a:spcBef>
                <a:spcPct val="20000"/>
              </a:spcBef>
              <a:buFont typeface="Wingdings" panose="05000000000000000000" pitchFamily="2" charset="2"/>
              <a:buChar char="§"/>
              <a:defRPr/>
            </a:pPr>
            <a:endParaRPr lang="en-US" sz="2000" dirty="0">
              <a:latin typeface="Comic Sans MS" pitchFamily="66" charset="0"/>
            </a:endParaRPr>
          </a:p>
          <a:p>
            <a:pPr marL="457200" indent="-457200">
              <a:spcBef>
                <a:spcPct val="20000"/>
              </a:spcBef>
              <a:buFont typeface="Wingdings" panose="05000000000000000000" pitchFamily="2" charset="2"/>
              <a:buChar char="q"/>
              <a:defRPr/>
            </a:pPr>
            <a:r>
              <a:rPr lang="en-US" sz="2000" dirty="0">
                <a:latin typeface="Comic Sans MS" pitchFamily="66" charset="0"/>
              </a:rPr>
              <a:t>SAT is computationally demanding (NP-complete), but more importantly, size of formula representing Reach keeps growing as we apply operations such as </a:t>
            </a:r>
            <a:r>
              <a:rPr lang="en-US" sz="2000" dirty="0" err="1">
                <a:latin typeface="Comic Sans MS" pitchFamily="66" charset="0"/>
              </a:rPr>
              <a:t>Conj</a:t>
            </a:r>
            <a:r>
              <a:rPr lang="en-US" sz="2000" dirty="0">
                <a:latin typeface="Comic Sans MS" pitchFamily="66" charset="0"/>
              </a:rPr>
              <a:t>, </a:t>
            </a:r>
            <a:r>
              <a:rPr lang="en-US" sz="2000" dirty="0" err="1">
                <a:latin typeface="Comic Sans MS" pitchFamily="66" charset="0"/>
              </a:rPr>
              <a:t>Disj</a:t>
            </a:r>
            <a:r>
              <a:rPr lang="en-US" sz="2000" dirty="0">
                <a:latin typeface="Comic Sans MS" pitchFamily="66" charset="0"/>
              </a:rPr>
              <a:t>, Exists…</a:t>
            </a:r>
          </a:p>
          <a:p>
            <a:pPr marL="914400" lvl="1" indent="-457200">
              <a:spcBef>
                <a:spcPct val="20000"/>
              </a:spcBef>
              <a:buFont typeface="Wingdings" panose="05000000000000000000" pitchFamily="2" charset="2"/>
              <a:buChar char="§"/>
              <a:defRPr/>
            </a:pPr>
            <a:r>
              <a:rPr lang="en-US" sz="2000" dirty="0">
                <a:latin typeface="Comic Sans MS" pitchFamily="66" charset="0"/>
              </a:rPr>
              <a:t>Key to performance: Simplify formulas as much as possible</a:t>
            </a:r>
          </a:p>
          <a:p>
            <a:pPr marL="914400" lvl="1" indent="-457200">
              <a:spcBef>
                <a:spcPct val="20000"/>
              </a:spcBef>
              <a:buFont typeface="Wingdings" panose="05000000000000000000" pitchFamily="2" charset="2"/>
              <a:buChar char="§"/>
              <a:defRPr/>
            </a:pPr>
            <a:r>
              <a:rPr lang="en-US" sz="2000" dirty="0">
                <a:latin typeface="Comic Sans MS" pitchFamily="66" charset="0"/>
              </a:rPr>
              <a:t>Solution: Data structure of ROBDDs</a:t>
            </a:r>
          </a:p>
          <a:p>
            <a:pPr marL="457200" indent="-457200">
              <a:spcBef>
                <a:spcPct val="20000"/>
              </a:spcBef>
              <a:buFont typeface="Wingdings" panose="05000000000000000000" pitchFamily="2" charset="2"/>
              <a:buChar char="q"/>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421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33423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2">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Ordered Binary Decision Diagram</a:t>
            </a:r>
          </a:p>
        </p:txBody>
      </p:sp>
      <p:sp>
        <p:nvSpPr>
          <p:cNvPr id="42" name="Content Placeholder 3"/>
          <p:cNvSpPr txBox="1">
            <a:spLocks/>
          </p:cNvSpPr>
          <p:nvPr/>
        </p:nvSpPr>
        <p:spPr>
          <a:xfrm>
            <a:off x="2590800" y="5227946"/>
            <a:ext cx="4267200" cy="419100"/>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Formula: ( x | ~ y) &amp; (y | z)</a:t>
            </a:r>
          </a:p>
        </p:txBody>
      </p:sp>
      <p:grpSp>
        <p:nvGrpSpPr>
          <p:cNvPr id="5" name="Group 12"/>
          <p:cNvGrpSpPr/>
          <p:nvPr/>
        </p:nvGrpSpPr>
        <p:grpSpPr>
          <a:xfrm>
            <a:off x="3297933" y="1447800"/>
            <a:ext cx="1901596" cy="990600"/>
            <a:chOff x="3297933" y="1447800"/>
            <a:chExt cx="1901596" cy="990600"/>
          </a:xfrm>
        </p:grpSpPr>
        <p:grpSp>
          <p:nvGrpSpPr>
            <p:cNvPr id="6" name="Group 4"/>
            <p:cNvGrpSpPr/>
            <p:nvPr/>
          </p:nvGrpSpPr>
          <p:grpSpPr>
            <a:xfrm>
              <a:off x="3657600" y="1447800"/>
              <a:ext cx="609600" cy="533400"/>
              <a:chOff x="3657600" y="1447800"/>
              <a:chExt cx="609600" cy="533400"/>
            </a:xfrm>
          </p:grpSpPr>
          <p:sp>
            <p:nvSpPr>
              <p:cNvPr id="3" name="Oval 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3814763" y="1514445"/>
                <a:ext cx="295274" cy="400110"/>
              </a:xfrm>
              <a:prstGeom prst="rect">
                <a:avLst/>
              </a:prstGeom>
              <a:noFill/>
            </p:spPr>
            <p:txBody>
              <a:bodyPr wrap="none" rtlCol="0">
                <a:spAutoFit/>
              </a:bodyPr>
              <a:lstStyle/>
              <a:p>
                <a:r>
                  <a:rPr lang="en-US" sz="2000" dirty="0"/>
                  <a:t>x</a:t>
                </a:r>
              </a:p>
            </p:txBody>
          </p:sp>
        </p:grpSp>
        <p:cxnSp>
          <p:nvCxnSpPr>
            <p:cNvPr id="9" name="Straight Arrow Connector 8"/>
            <p:cNvCxnSpPr>
              <a:stCxn id="3" idx="3"/>
              <a:endCxn id="24" idx="0"/>
            </p:cNvCxnSpPr>
            <p:nvPr/>
          </p:nvCxnSpPr>
          <p:spPr>
            <a:xfrm flipH="1">
              <a:off x="3309750" y="1903085"/>
              <a:ext cx="437124"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3" idx="5"/>
              <a:endCxn id="32" idx="0"/>
            </p:cNvCxnSpPr>
            <p:nvPr/>
          </p:nvCxnSpPr>
          <p:spPr>
            <a:xfrm>
              <a:off x="4177926" y="1903085"/>
              <a:ext cx="1021603"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37178" y="1787293"/>
              <a:ext cx="314510" cy="400110"/>
            </a:xfrm>
            <a:prstGeom prst="rect">
              <a:avLst/>
            </a:prstGeom>
            <a:noFill/>
          </p:spPr>
          <p:txBody>
            <a:bodyPr wrap="none" rtlCol="0">
              <a:spAutoFit/>
            </a:bodyPr>
            <a:lstStyle/>
            <a:p>
              <a:r>
                <a:rPr lang="en-US" sz="2000" dirty="0"/>
                <a:t>1</a:t>
              </a:r>
            </a:p>
          </p:txBody>
        </p:sp>
        <p:sp>
          <p:nvSpPr>
            <p:cNvPr id="15" name="TextBox 14"/>
            <p:cNvSpPr txBox="1"/>
            <p:nvPr/>
          </p:nvSpPr>
          <p:spPr>
            <a:xfrm>
              <a:off x="3297933" y="1850122"/>
              <a:ext cx="314510" cy="400110"/>
            </a:xfrm>
            <a:prstGeom prst="rect">
              <a:avLst/>
            </a:prstGeom>
            <a:noFill/>
          </p:spPr>
          <p:txBody>
            <a:bodyPr wrap="none" rtlCol="0">
              <a:spAutoFit/>
            </a:bodyPr>
            <a:lstStyle/>
            <a:p>
              <a:r>
                <a:rPr lang="en-US" sz="2000" dirty="0"/>
                <a:t>0</a:t>
              </a:r>
            </a:p>
          </p:txBody>
        </p:sp>
      </p:grpSp>
      <p:grpSp>
        <p:nvGrpSpPr>
          <p:cNvPr id="7" name="Group 17"/>
          <p:cNvGrpSpPr/>
          <p:nvPr/>
        </p:nvGrpSpPr>
        <p:grpSpPr>
          <a:xfrm>
            <a:off x="2601790" y="2438400"/>
            <a:ext cx="1379939" cy="1030499"/>
            <a:chOff x="3254440" y="1447800"/>
            <a:chExt cx="1379939" cy="1030499"/>
          </a:xfrm>
        </p:grpSpPr>
        <p:grpSp>
          <p:nvGrpSpPr>
            <p:cNvPr id="8" name="Group 18"/>
            <p:cNvGrpSpPr/>
            <p:nvPr/>
          </p:nvGrpSpPr>
          <p:grpSpPr>
            <a:xfrm>
              <a:off x="3657600" y="1447800"/>
              <a:ext cx="609600" cy="533400"/>
              <a:chOff x="3657600" y="1447800"/>
              <a:chExt cx="609600" cy="533400"/>
            </a:xfrm>
          </p:grpSpPr>
          <p:sp>
            <p:nvSpPr>
              <p:cNvPr id="24" name="Oval 2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0" name="Straight Arrow Connector 19"/>
            <p:cNvCxnSpPr>
              <a:stCxn id="24" idx="3"/>
              <a:endCxn id="44" idx="0"/>
            </p:cNvCxnSpPr>
            <p:nvPr/>
          </p:nvCxnSpPr>
          <p:spPr>
            <a:xfrm flipH="1">
              <a:off x="3254440" y="1903085"/>
              <a:ext cx="492434" cy="5734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52" idx="0"/>
            </p:cNvCxnSpPr>
            <p:nvPr/>
          </p:nvCxnSpPr>
          <p:spPr>
            <a:xfrm>
              <a:off x="4189861" y="1863022"/>
              <a:ext cx="335553" cy="61527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23" name="TextBox 22"/>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0" name="Group 25"/>
          <p:cNvGrpSpPr/>
          <p:nvPr/>
        </p:nvGrpSpPr>
        <p:grpSpPr>
          <a:xfrm>
            <a:off x="4567892" y="2438400"/>
            <a:ext cx="1573189" cy="990600"/>
            <a:chOff x="3330763" y="1447800"/>
            <a:chExt cx="1573189" cy="990600"/>
          </a:xfrm>
        </p:grpSpPr>
        <p:grpSp>
          <p:nvGrpSpPr>
            <p:cNvPr id="11" name="Group 26"/>
            <p:cNvGrpSpPr/>
            <p:nvPr/>
          </p:nvGrpSpPr>
          <p:grpSpPr>
            <a:xfrm>
              <a:off x="3657600" y="1447800"/>
              <a:ext cx="609600" cy="533400"/>
              <a:chOff x="3657600" y="1447800"/>
              <a:chExt cx="609600" cy="533400"/>
            </a:xfrm>
          </p:grpSpPr>
          <p:sp>
            <p:nvSpPr>
              <p:cNvPr id="32" name="Oval 31"/>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8" name="Straight Arrow Connector 27"/>
            <p:cNvCxnSpPr>
              <a:stCxn id="32"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endCxn id="69" idx="0"/>
            </p:cNvCxnSpPr>
            <p:nvPr/>
          </p:nvCxnSpPr>
          <p:spPr>
            <a:xfrm>
              <a:off x="4189861" y="1863022"/>
              <a:ext cx="714091" cy="55454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31" name="TextBox 30"/>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3" name="Group 36"/>
          <p:cNvGrpSpPr/>
          <p:nvPr/>
        </p:nvGrpSpPr>
        <p:grpSpPr>
          <a:xfrm>
            <a:off x="1970153" y="3467100"/>
            <a:ext cx="1192364" cy="876826"/>
            <a:chOff x="3330763" y="1447800"/>
            <a:chExt cx="1192364" cy="876826"/>
          </a:xfrm>
        </p:grpSpPr>
        <p:grpSp>
          <p:nvGrpSpPr>
            <p:cNvPr id="16" name="Group 37"/>
            <p:cNvGrpSpPr/>
            <p:nvPr/>
          </p:nvGrpSpPr>
          <p:grpSpPr>
            <a:xfrm>
              <a:off x="3657600" y="1447800"/>
              <a:ext cx="609600" cy="533400"/>
              <a:chOff x="3657600" y="1447800"/>
              <a:chExt cx="609600" cy="533400"/>
            </a:xfrm>
          </p:grpSpPr>
          <p:sp>
            <p:nvSpPr>
              <p:cNvPr id="44" name="Oval 4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39" name="Straight Arrow Connector 38"/>
            <p:cNvCxnSpPr>
              <a:stCxn id="44" idx="3"/>
              <a:endCxn id="73" idx="0"/>
            </p:cNvCxnSpPr>
            <p:nvPr/>
          </p:nvCxnSpPr>
          <p:spPr>
            <a:xfrm flipH="1">
              <a:off x="3607691" y="1903085"/>
              <a:ext cx="139183" cy="42154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endCxn id="75" idx="0"/>
            </p:cNvCxnSpPr>
            <p:nvPr/>
          </p:nvCxnSpPr>
          <p:spPr>
            <a:xfrm>
              <a:off x="4189861" y="1863022"/>
              <a:ext cx="218194" cy="46160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208617" y="1817331"/>
              <a:ext cx="314510" cy="400110"/>
            </a:xfrm>
            <a:prstGeom prst="rect">
              <a:avLst/>
            </a:prstGeom>
            <a:noFill/>
          </p:spPr>
          <p:txBody>
            <a:bodyPr wrap="none" rtlCol="0">
              <a:spAutoFit/>
            </a:bodyPr>
            <a:lstStyle/>
            <a:p>
              <a:r>
                <a:rPr lang="en-US" sz="2000" dirty="0"/>
                <a:t>1</a:t>
              </a:r>
            </a:p>
          </p:txBody>
        </p:sp>
        <p:sp>
          <p:nvSpPr>
            <p:cNvPr id="43" name="TextBox 42"/>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7" name="Group 45"/>
          <p:cNvGrpSpPr/>
          <p:nvPr/>
        </p:nvGrpSpPr>
        <p:grpSpPr>
          <a:xfrm>
            <a:off x="3241127" y="3468899"/>
            <a:ext cx="1169000" cy="875027"/>
            <a:chOff x="3330763" y="1447800"/>
            <a:chExt cx="1169000" cy="875027"/>
          </a:xfrm>
        </p:grpSpPr>
        <p:grpSp>
          <p:nvGrpSpPr>
            <p:cNvPr id="18" name="Group 46"/>
            <p:cNvGrpSpPr/>
            <p:nvPr/>
          </p:nvGrpSpPr>
          <p:grpSpPr>
            <a:xfrm>
              <a:off x="3657600" y="1447800"/>
              <a:ext cx="609600" cy="533400"/>
              <a:chOff x="3657600" y="1447800"/>
              <a:chExt cx="609600" cy="533400"/>
            </a:xfrm>
          </p:grpSpPr>
          <p:sp>
            <p:nvSpPr>
              <p:cNvPr id="52" name="Oval 51"/>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48" name="Straight Arrow Connector 47"/>
            <p:cNvCxnSpPr>
              <a:stCxn id="52" idx="3"/>
              <a:endCxn id="77" idx="0"/>
            </p:cNvCxnSpPr>
            <p:nvPr/>
          </p:nvCxnSpPr>
          <p:spPr>
            <a:xfrm flipH="1">
              <a:off x="3679255" y="1903085"/>
              <a:ext cx="67619" cy="41974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endCxn id="79" idx="0"/>
            </p:cNvCxnSpPr>
            <p:nvPr/>
          </p:nvCxnSpPr>
          <p:spPr>
            <a:xfrm>
              <a:off x="4189861" y="1863022"/>
              <a:ext cx="234956" cy="45980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4185253" y="1823760"/>
              <a:ext cx="314510" cy="400110"/>
            </a:xfrm>
            <a:prstGeom prst="rect">
              <a:avLst/>
            </a:prstGeom>
            <a:noFill/>
          </p:spPr>
          <p:txBody>
            <a:bodyPr wrap="none" rtlCol="0">
              <a:spAutoFit/>
            </a:bodyPr>
            <a:lstStyle/>
            <a:p>
              <a:r>
                <a:rPr lang="en-US" sz="2000" dirty="0"/>
                <a:t>1</a:t>
              </a:r>
            </a:p>
          </p:txBody>
        </p:sp>
        <p:sp>
          <p:nvSpPr>
            <p:cNvPr id="51" name="TextBox 50"/>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9" name="Group 54"/>
          <p:cNvGrpSpPr/>
          <p:nvPr/>
        </p:nvGrpSpPr>
        <p:grpSpPr>
          <a:xfrm>
            <a:off x="4489992" y="3420894"/>
            <a:ext cx="1094253" cy="990600"/>
            <a:chOff x="3468782" y="1447800"/>
            <a:chExt cx="1094253" cy="990600"/>
          </a:xfrm>
        </p:grpSpPr>
        <p:grpSp>
          <p:nvGrpSpPr>
            <p:cNvPr id="26" name="Group 55"/>
            <p:cNvGrpSpPr/>
            <p:nvPr/>
          </p:nvGrpSpPr>
          <p:grpSpPr>
            <a:xfrm>
              <a:off x="3657600" y="1447800"/>
              <a:ext cx="609600" cy="533400"/>
              <a:chOff x="3657600" y="1447800"/>
              <a:chExt cx="609600" cy="533400"/>
            </a:xfrm>
          </p:grpSpPr>
          <p:sp>
            <p:nvSpPr>
              <p:cNvPr id="61" name="Oval 60"/>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57" name="Straight Arrow Connector 56"/>
            <p:cNvCxnSpPr>
              <a:stCxn id="61"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a:off x="4189861" y="1863022"/>
              <a:ext cx="228599"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4248525" y="1816838"/>
              <a:ext cx="314510" cy="400110"/>
            </a:xfrm>
            <a:prstGeom prst="rect">
              <a:avLst/>
            </a:prstGeom>
            <a:noFill/>
          </p:spPr>
          <p:txBody>
            <a:bodyPr wrap="none" rtlCol="0">
              <a:spAutoFit/>
            </a:bodyPr>
            <a:lstStyle/>
            <a:p>
              <a:r>
                <a:rPr lang="en-US" sz="2000" dirty="0"/>
                <a:t>1</a:t>
              </a:r>
            </a:p>
          </p:txBody>
        </p:sp>
        <p:sp>
          <p:nvSpPr>
            <p:cNvPr id="60" name="TextBox 59"/>
            <p:cNvSpPr txBox="1"/>
            <p:nvPr/>
          </p:nvSpPr>
          <p:spPr>
            <a:xfrm>
              <a:off x="3468782" y="1871586"/>
              <a:ext cx="314510" cy="400110"/>
            </a:xfrm>
            <a:prstGeom prst="rect">
              <a:avLst/>
            </a:prstGeom>
            <a:noFill/>
          </p:spPr>
          <p:txBody>
            <a:bodyPr wrap="none" rtlCol="0">
              <a:spAutoFit/>
            </a:bodyPr>
            <a:lstStyle/>
            <a:p>
              <a:r>
                <a:rPr lang="en-US" sz="2000" dirty="0"/>
                <a:t>0</a:t>
              </a:r>
            </a:p>
          </p:txBody>
        </p:sp>
      </p:grpSp>
      <p:grpSp>
        <p:nvGrpSpPr>
          <p:cNvPr id="27" name="Group 62"/>
          <p:cNvGrpSpPr/>
          <p:nvPr/>
        </p:nvGrpSpPr>
        <p:grpSpPr>
          <a:xfrm>
            <a:off x="5593238" y="3408165"/>
            <a:ext cx="1219822" cy="990600"/>
            <a:chOff x="3414557" y="1447800"/>
            <a:chExt cx="1219822" cy="990600"/>
          </a:xfrm>
        </p:grpSpPr>
        <p:grpSp>
          <p:nvGrpSpPr>
            <p:cNvPr id="34" name="Group 63"/>
            <p:cNvGrpSpPr/>
            <p:nvPr/>
          </p:nvGrpSpPr>
          <p:grpSpPr>
            <a:xfrm>
              <a:off x="3657600" y="1447800"/>
              <a:ext cx="609600" cy="533400"/>
              <a:chOff x="3657600" y="1447800"/>
              <a:chExt cx="609600" cy="533400"/>
            </a:xfrm>
          </p:grpSpPr>
          <p:sp>
            <p:nvSpPr>
              <p:cNvPr id="69" name="Oval 68"/>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65" name="Straight Arrow Connector 64"/>
            <p:cNvCxnSpPr>
              <a:stCxn id="69"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endCxn id="83" idx="0"/>
            </p:cNvCxnSpPr>
            <p:nvPr/>
          </p:nvCxnSpPr>
          <p:spPr>
            <a:xfrm>
              <a:off x="4189861" y="1863022"/>
              <a:ext cx="265051" cy="52053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68" name="TextBox 67"/>
            <p:cNvSpPr txBox="1"/>
            <p:nvPr/>
          </p:nvSpPr>
          <p:spPr>
            <a:xfrm>
              <a:off x="3414557" y="1875930"/>
              <a:ext cx="314510" cy="400110"/>
            </a:xfrm>
            <a:prstGeom prst="rect">
              <a:avLst/>
            </a:prstGeom>
            <a:noFill/>
          </p:spPr>
          <p:txBody>
            <a:bodyPr wrap="none" rtlCol="0">
              <a:spAutoFit/>
            </a:bodyPr>
            <a:lstStyle/>
            <a:p>
              <a:r>
                <a:rPr lang="en-US" sz="2000" dirty="0"/>
                <a:t>0</a:t>
              </a:r>
            </a:p>
          </p:txBody>
        </p:sp>
      </p:grpSp>
      <p:grpSp>
        <p:nvGrpSpPr>
          <p:cNvPr id="35" name="Group 94"/>
          <p:cNvGrpSpPr/>
          <p:nvPr/>
        </p:nvGrpSpPr>
        <p:grpSpPr>
          <a:xfrm>
            <a:off x="2043277" y="4343926"/>
            <a:ext cx="374808" cy="400110"/>
            <a:chOff x="2043277" y="4398765"/>
            <a:chExt cx="374808" cy="400110"/>
          </a:xfrm>
        </p:grpSpPr>
        <p:sp>
          <p:nvSpPr>
            <p:cNvPr id="72" name="Rectangle 71"/>
            <p:cNvSpPr/>
            <p:nvPr/>
          </p:nvSpPr>
          <p:spPr>
            <a:xfrm>
              <a:off x="2043277" y="4435358"/>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TextBox 72"/>
            <p:cNvSpPr txBox="1"/>
            <p:nvPr/>
          </p:nvSpPr>
          <p:spPr>
            <a:xfrm>
              <a:off x="2089826" y="4398765"/>
              <a:ext cx="314510" cy="400110"/>
            </a:xfrm>
            <a:prstGeom prst="rect">
              <a:avLst/>
            </a:prstGeom>
            <a:noFill/>
          </p:spPr>
          <p:txBody>
            <a:bodyPr wrap="none" rtlCol="0">
              <a:spAutoFit/>
            </a:bodyPr>
            <a:lstStyle/>
            <a:p>
              <a:r>
                <a:rPr lang="en-US" sz="2000" dirty="0"/>
                <a:t>0</a:t>
              </a:r>
            </a:p>
          </p:txBody>
        </p:sp>
      </p:grpSp>
      <p:grpSp>
        <p:nvGrpSpPr>
          <p:cNvPr id="36" name="Group 93"/>
          <p:cNvGrpSpPr/>
          <p:nvPr/>
        </p:nvGrpSpPr>
        <p:grpSpPr>
          <a:xfrm>
            <a:off x="2860041" y="4343926"/>
            <a:ext cx="374808" cy="400110"/>
            <a:chOff x="2860041" y="4390546"/>
            <a:chExt cx="374808" cy="400110"/>
          </a:xfrm>
        </p:grpSpPr>
        <p:sp>
          <p:nvSpPr>
            <p:cNvPr id="74" name="Rectangle 73"/>
            <p:cNvSpPr/>
            <p:nvPr/>
          </p:nvSpPr>
          <p:spPr>
            <a:xfrm>
              <a:off x="2860041" y="4435358"/>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p:cNvSpPr txBox="1"/>
            <p:nvPr/>
          </p:nvSpPr>
          <p:spPr>
            <a:xfrm>
              <a:off x="2890190" y="4390546"/>
              <a:ext cx="314510" cy="400110"/>
            </a:xfrm>
            <a:prstGeom prst="rect">
              <a:avLst/>
            </a:prstGeom>
            <a:noFill/>
          </p:spPr>
          <p:txBody>
            <a:bodyPr wrap="none" rtlCol="0">
              <a:spAutoFit/>
            </a:bodyPr>
            <a:lstStyle/>
            <a:p>
              <a:r>
                <a:rPr lang="en-US" sz="2000" dirty="0"/>
                <a:t>1</a:t>
              </a:r>
            </a:p>
          </p:txBody>
        </p:sp>
      </p:grpSp>
      <p:grpSp>
        <p:nvGrpSpPr>
          <p:cNvPr id="37" name="Group 92"/>
          <p:cNvGrpSpPr/>
          <p:nvPr/>
        </p:nvGrpSpPr>
        <p:grpSpPr>
          <a:xfrm>
            <a:off x="3385815" y="4343926"/>
            <a:ext cx="374808" cy="400110"/>
            <a:chOff x="3385815" y="4387703"/>
            <a:chExt cx="374808" cy="400110"/>
          </a:xfrm>
        </p:grpSpPr>
        <p:sp>
          <p:nvSpPr>
            <p:cNvPr id="76" name="Rectangle 75"/>
            <p:cNvSpPr/>
            <p:nvPr/>
          </p:nvSpPr>
          <p:spPr>
            <a:xfrm>
              <a:off x="3385815" y="4424296"/>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3432364" y="4387703"/>
              <a:ext cx="314510" cy="400110"/>
            </a:xfrm>
            <a:prstGeom prst="rect">
              <a:avLst/>
            </a:prstGeom>
            <a:noFill/>
          </p:spPr>
          <p:txBody>
            <a:bodyPr wrap="none" rtlCol="0">
              <a:spAutoFit/>
            </a:bodyPr>
            <a:lstStyle/>
            <a:p>
              <a:r>
                <a:rPr lang="en-US" sz="2000" dirty="0"/>
                <a:t>0</a:t>
              </a:r>
            </a:p>
          </p:txBody>
        </p:sp>
      </p:grpSp>
      <p:grpSp>
        <p:nvGrpSpPr>
          <p:cNvPr id="38" name="Group 91"/>
          <p:cNvGrpSpPr/>
          <p:nvPr/>
        </p:nvGrpSpPr>
        <p:grpSpPr>
          <a:xfrm>
            <a:off x="4131377" y="4343926"/>
            <a:ext cx="374808" cy="400110"/>
            <a:chOff x="4131377" y="4338230"/>
            <a:chExt cx="374808" cy="400110"/>
          </a:xfrm>
        </p:grpSpPr>
        <p:sp>
          <p:nvSpPr>
            <p:cNvPr id="78" name="Rectangle 77"/>
            <p:cNvSpPr/>
            <p:nvPr/>
          </p:nvSpPr>
          <p:spPr>
            <a:xfrm>
              <a:off x="4131377" y="4374823"/>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p:cNvSpPr txBox="1"/>
            <p:nvPr/>
          </p:nvSpPr>
          <p:spPr>
            <a:xfrm>
              <a:off x="4177926" y="4338230"/>
              <a:ext cx="314510" cy="400110"/>
            </a:xfrm>
            <a:prstGeom prst="rect">
              <a:avLst/>
            </a:prstGeom>
            <a:noFill/>
          </p:spPr>
          <p:txBody>
            <a:bodyPr wrap="none" rtlCol="0">
              <a:spAutoFit/>
            </a:bodyPr>
            <a:lstStyle/>
            <a:p>
              <a:r>
                <a:rPr lang="en-US" sz="2000" dirty="0"/>
                <a:t>0</a:t>
              </a:r>
            </a:p>
          </p:txBody>
        </p:sp>
      </p:grpSp>
      <p:grpSp>
        <p:nvGrpSpPr>
          <p:cNvPr id="46" name="Group 90"/>
          <p:cNvGrpSpPr/>
          <p:nvPr/>
        </p:nvGrpSpPr>
        <p:grpSpPr>
          <a:xfrm>
            <a:off x="4589910" y="4343926"/>
            <a:ext cx="374808" cy="400110"/>
            <a:chOff x="4589910" y="4344531"/>
            <a:chExt cx="374808" cy="400110"/>
          </a:xfrm>
        </p:grpSpPr>
        <p:sp>
          <p:nvSpPr>
            <p:cNvPr id="80" name="Rectangle 79"/>
            <p:cNvSpPr/>
            <p:nvPr/>
          </p:nvSpPr>
          <p:spPr>
            <a:xfrm>
              <a:off x="4589910" y="4381124"/>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p:cNvSpPr txBox="1"/>
            <p:nvPr/>
          </p:nvSpPr>
          <p:spPr>
            <a:xfrm>
              <a:off x="4636459" y="4344531"/>
              <a:ext cx="314510" cy="400110"/>
            </a:xfrm>
            <a:prstGeom prst="rect">
              <a:avLst/>
            </a:prstGeom>
            <a:noFill/>
          </p:spPr>
          <p:txBody>
            <a:bodyPr wrap="none" rtlCol="0">
              <a:spAutoFit/>
            </a:bodyPr>
            <a:lstStyle/>
            <a:p>
              <a:r>
                <a:rPr lang="en-US" sz="2000" dirty="0"/>
                <a:t>0</a:t>
              </a:r>
            </a:p>
          </p:txBody>
        </p:sp>
      </p:grpSp>
      <p:grpSp>
        <p:nvGrpSpPr>
          <p:cNvPr id="47" name="Group 87"/>
          <p:cNvGrpSpPr/>
          <p:nvPr/>
        </p:nvGrpSpPr>
        <p:grpSpPr>
          <a:xfrm>
            <a:off x="6429789" y="4343926"/>
            <a:ext cx="374808" cy="400110"/>
            <a:chOff x="6429789" y="4289087"/>
            <a:chExt cx="374808" cy="400110"/>
          </a:xfrm>
        </p:grpSpPr>
        <p:sp>
          <p:nvSpPr>
            <p:cNvPr id="82" name="Rectangle 81"/>
            <p:cNvSpPr/>
            <p:nvPr/>
          </p:nvSpPr>
          <p:spPr>
            <a:xfrm>
              <a:off x="6429789" y="4325680"/>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p:cNvSpPr txBox="1"/>
            <p:nvPr/>
          </p:nvSpPr>
          <p:spPr>
            <a:xfrm>
              <a:off x="6476338" y="4289087"/>
              <a:ext cx="314510" cy="400110"/>
            </a:xfrm>
            <a:prstGeom prst="rect">
              <a:avLst/>
            </a:prstGeom>
            <a:noFill/>
          </p:spPr>
          <p:txBody>
            <a:bodyPr wrap="none" rtlCol="0">
              <a:spAutoFit/>
            </a:bodyPr>
            <a:lstStyle/>
            <a:p>
              <a:r>
                <a:rPr lang="en-US" sz="2000" dirty="0"/>
                <a:t>1</a:t>
              </a:r>
            </a:p>
          </p:txBody>
        </p:sp>
      </p:grpSp>
      <p:grpSp>
        <p:nvGrpSpPr>
          <p:cNvPr id="54" name="Group 88"/>
          <p:cNvGrpSpPr/>
          <p:nvPr/>
        </p:nvGrpSpPr>
        <p:grpSpPr>
          <a:xfrm>
            <a:off x="5703037" y="4343926"/>
            <a:ext cx="374808" cy="400110"/>
            <a:chOff x="5703037" y="4344531"/>
            <a:chExt cx="374808" cy="400110"/>
          </a:xfrm>
        </p:grpSpPr>
        <p:sp>
          <p:nvSpPr>
            <p:cNvPr id="84" name="Rectangle 83"/>
            <p:cNvSpPr/>
            <p:nvPr/>
          </p:nvSpPr>
          <p:spPr>
            <a:xfrm>
              <a:off x="5703037" y="4381124"/>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84"/>
            <p:cNvSpPr txBox="1"/>
            <p:nvPr/>
          </p:nvSpPr>
          <p:spPr>
            <a:xfrm>
              <a:off x="5749586" y="4344531"/>
              <a:ext cx="314510" cy="400110"/>
            </a:xfrm>
            <a:prstGeom prst="rect">
              <a:avLst/>
            </a:prstGeom>
            <a:noFill/>
          </p:spPr>
          <p:txBody>
            <a:bodyPr wrap="none" rtlCol="0">
              <a:spAutoFit/>
            </a:bodyPr>
            <a:lstStyle/>
            <a:p>
              <a:r>
                <a:rPr lang="en-US" sz="2000" dirty="0"/>
                <a:t>1</a:t>
              </a:r>
            </a:p>
          </p:txBody>
        </p:sp>
      </p:grpSp>
      <p:grpSp>
        <p:nvGrpSpPr>
          <p:cNvPr id="55" name="Group 89"/>
          <p:cNvGrpSpPr/>
          <p:nvPr/>
        </p:nvGrpSpPr>
        <p:grpSpPr>
          <a:xfrm>
            <a:off x="5226801" y="4343926"/>
            <a:ext cx="374808" cy="400110"/>
            <a:chOff x="5226801" y="4320098"/>
            <a:chExt cx="374808" cy="400110"/>
          </a:xfrm>
        </p:grpSpPr>
        <p:sp>
          <p:nvSpPr>
            <p:cNvPr id="86" name="Rectangle 85"/>
            <p:cNvSpPr/>
            <p:nvPr/>
          </p:nvSpPr>
          <p:spPr>
            <a:xfrm>
              <a:off x="5226801" y="4356691"/>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TextBox 86"/>
            <p:cNvSpPr txBox="1"/>
            <p:nvPr/>
          </p:nvSpPr>
          <p:spPr>
            <a:xfrm>
              <a:off x="5273350" y="4320098"/>
              <a:ext cx="314510" cy="400110"/>
            </a:xfrm>
            <a:prstGeom prst="rect">
              <a:avLst/>
            </a:prstGeom>
            <a:noFill/>
          </p:spPr>
          <p:txBody>
            <a:bodyPr wrap="none" rtlCol="0">
              <a:spAutoFit/>
            </a:bodyPr>
            <a:lstStyle/>
            <a:p>
              <a:r>
                <a:rPr lang="en-US" sz="2000" dirty="0"/>
                <a:t>1</a:t>
              </a:r>
            </a:p>
          </p:txBody>
        </p:sp>
      </p:grpSp>
      <p:grpSp>
        <p:nvGrpSpPr>
          <p:cNvPr id="88" name="Group 87"/>
          <p:cNvGrpSpPr/>
          <p:nvPr/>
        </p:nvGrpSpPr>
        <p:grpSpPr>
          <a:xfrm>
            <a:off x="0" y="6142038"/>
            <a:ext cx="9144000" cy="715962"/>
            <a:chOff x="0" y="6142038"/>
            <a:chExt cx="9144000" cy="715962"/>
          </a:xfrm>
        </p:grpSpPr>
        <p:pic>
          <p:nvPicPr>
            <p:cNvPr id="8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9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523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516817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7"/>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Oval 75"/>
          <p:cNvSpPr/>
          <p:nvPr/>
        </p:nvSpPr>
        <p:spPr>
          <a:xfrm>
            <a:off x="1752600" y="3352800"/>
            <a:ext cx="4267200" cy="1752600"/>
          </a:xfrm>
          <a:prstGeom prst="ellipse">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Reachable States</a:t>
            </a:r>
          </a:p>
        </p:txBody>
      </p:sp>
      <p:grpSp>
        <p:nvGrpSpPr>
          <p:cNvPr id="55" name="Group 54"/>
          <p:cNvGrpSpPr/>
          <p:nvPr/>
        </p:nvGrpSpPr>
        <p:grpSpPr>
          <a:xfrm>
            <a:off x="2514600" y="1219200"/>
            <a:ext cx="4212555" cy="1747672"/>
            <a:chOff x="304800" y="1447800"/>
            <a:chExt cx="4212555" cy="1747672"/>
          </a:xfrm>
        </p:grpSpPr>
        <p:cxnSp>
          <p:nvCxnSpPr>
            <p:cNvPr id="37" name="Straight Arrow Connector 36"/>
            <p:cNvCxnSpPr/>
            <p:nvPr/>
          </p:nvCxnSpPr>
          <p:spPr>
            <a:xfrm>
              <a:off x="1525162" y="2282654"/>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 name="Group 14"/>
            <p:cNvGrpSpPr/>
            <p:nvPr/>
          </p:nvGrpSpPr>
          <p:grpSpPr>
            <a:xfrm>
              <a:off x="994570" y="2171340"/>
              <a:ext cx="583652" cy="556569"/>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4" name="TextBox 13"/>
              <p:cNvSpPr txBox="1"/>
              <p:nvPr/>
            </p:nvSpPr>
            <p:spPr>
              <a:xfrm>
                <a:off x="2209801" y="2971800"/>
                <a:ext cx="607930" cy="421378"/>
              </a:xfrm>
              <a:prstGeom prst="rect">
                <a:avLst/>
              </a:prstGeom>
              <a:noFill/>
            </p:spPr>
            <p:txBody>
              <a:bodyPr wrap="square" rtlCol="0">
                <a:spAutoFit/>
              </a:bodyPr>
              <a:lstStyle/>
              <a:p>
                <a:r>
                  <a:rPr lang="en-US" sz="1400" dirty="0"/>
                  <a:t>off</a:t>
                </a:r>
              </a:p>
            </p:txBody>
          </p:sp>
        </p:grpSp>
        <p:grpSp>
          <p:nvGrpSpPr>
            <p:cNvPr id="4" name="Group 15"/>
            <p:cNvGrpSpPr/>
            <p:nvPr/>
          </p:nvGrpSpPr>
          <p:grpSpPr>
            <a:xfrm>
              <a:off x="3223058" y="2171340"/>
              <a:ext cx="583652" cy="556569"/>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2209801" y="2971800"/>
                <a:ext cx="533400" cy="421378"/>
              </a:xfrm>
              <a:prstGeom prst="rect">
                <a:avLst/>
              </a:prstGeom>
              <a:noFill/>
            </p:spPr>
            <p:txBody>
              <a:bodyPr wrap="square" rtlCol="0">
                <a:spAutoFit/>
              </a:bodyPr>
              <a:lstStyle/>
              <a:p>
                <a:r>
                  <a:rPr lang="en-US" sz="1400" dirty="0"/>
                  <a:t>on</a:t>
                </a:r>
              </a:p>
            </p:txBody>
          </p:sp>
        </p:grpSp>
        <p:cxnSp>
          <p:nvCxnSpPr>
            <p:cNvPr id="20" name="Straight Arrow Connector 19"/>
            <p:cNvCxnSpPr/>
            <p:nvPr/>
          </p:nvCxnSpPr>
          <p:spPr>
            <a:xfrm flipH="1" flipV="1">
              <a:off x="1525162" y="2560938"/>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1100689" y="1948712"/>
              <a:ext cx="371415" cy="222628"/>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3329176" y="1948712"/>
              <a:ext cx="371415" cy="222628"/>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304800" y="2171340"/>
              <a:ext cx="728020" cy="307777"/>
            </a:xfrm>
            <a:prstGeom prst="rect">
              <a:avLst/>
            </a:prstGeom>
            <a:noFill/>
          </p:spPr>
          <p:txBody>
            <a:bodyPr wrap="none" rtlCol="0">
              <a:spAutoFit/>
            </a:bodyPr>
            <a:lstStyle/>
            <a:p>
              <a:r>
                <a:rPr lang="en-US" sz="1400" dirty="0" err="1"/>
                <a:t>int</a:t>
              </a:r>
              <a:r>
                <a:rPr lang="en-US" sz="1400" dirty="0"/>
                <a:t> x:=0</a:t>
              </a:r>
            </a:p>
          </p:txBody>
        </p:sp>
        <p:cxnSp>
          <p:nvCxnSpPr>
            <p:cNvPr id="48" name="Straight Arrow Connector 47"/>
            <p:cNvCxnSpPr/>
            <p:nvPr/>
          </p:nvCxnSpPr>
          <p:spPr>
            <a:xfrm>
              <a:off x="623155" y="2449624"/>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941511" y="1670428"/>
              <a:ext cx="983795" cy="307777"/>
            </a:xfrm>
            <a:prstGeom prst="rect">
              <a:avLst/>
            </a:prstGeom>
            <a:noFill/>
          </p:spPr>
          <p:txBody>
            <a:bodyPr wrap="none" rtlCol="0">
              <a:spAutoFit/>
            </a:bodyPr>
            <a:lstStyle/>
            <a:p>
              <a:r>
                <a:rPr lang="en-US" sz="1400" dirty="0"/>
                <a:t>(press=0) ?</a:t>
              </a:r>
            </a:p>
          </p:txBody>
        </p:sp>
        <p:sp>
          <p:nvSpPr>
            <p:cNvPr id="51" name="TextBox 50"/>
            <p:cNvSpPr txBox="1"/>
            <p:nvPr/>
          </p:nvSpPr>
          <p:spPr>
            <a:xfrm>
              <a:off x="1949636" y="2004369"/>
              <a:ext cx="983795" cy="307777"/>
            </a:xfrm>
            <a:prstGeom prst="rect">
              <a:avLst/>
            </a:prstGeom>
            <a:noFill/>
          </p:spPr>
          <p:txBody>
            <a:bodyPr wrap="none" rtlCol="0">
              <a:spAutoFit/>
            </a:bodyPr>
            <a:lstStyle/>
            <a:p>
              <a:r>
                <a:rPr lang="en-US" sz="1400" dirty="0"/>
                <a:t>(press=1) ?</a:t>
              </a:r>
            </a:p>
          </p:txBody>
        </p:sp>
        <p:sp>
          <p:nvSpPr>
            <p:cNvPr id="52" name="TextBox 51"/>
            <p:cNvSpPr txBox="1"/>
            <p:nvPr/>
          </p:nvSpPr>
          <p:spPr>
            <a:xfrm>
              <a:off x="3063880" y="1447800"/>
              <a:ext cx="1453475" cy="523220"/>
            </a:xfrm>
            <a:prstGeom prst="rect">
              <a:avLst/>
            </a:prstGeom>
            <a:noFill/>
          </p:spPr>
          <p:txBody>
            <a:bodyPr wrap="none" rtlCol="0">
              <a:spAutoFit/>
            </a:bodyPr>
            <a:lstStyle/>
            <a:p>
              <a:r>
                <a:rPr lang="en-US" sz="1400" dirty="0"/>
                <a:t>(press=0 &amp; x&lt;10) </a:t>
              </a:r>
            </a:p>
            <a:p>
              <a:r>
                <a:rPr lang="en-US" sz="1400" dirty="0">
                  <a:sym typeface="Wingdings" pitchFamily="2" charset="2"/>
                </a:rPr>
                <a:t>            x:=x+1</a:t>
              </a:r>
              <a:endParaRPr lang="en-US" sz="1400" dirty="0"/>
            </a:p>
          </p:txBody>
        </p:sp>
        <p:sp>
          <p:nvSpPr>
            <p:cNvPr id="53" name="TextBox 52"/>
            <p:cNvSpPr txBox="1"/>
            <p:nvPr/>
          </p:nvSpPr>
          <p:spPr>
            <a:xfrm>
              <a:off x="1843518" y="2672252"/>
              <a:ext cx="1504771" cy="523220"/>
            </a:xfrm>
            <a:prstGeom prst="rect">
              <a:avLst/>
            </a:prstGeom>
            <a:noFill/>
          </p:spPr>
          <p:txBody>
            <a:bodyPr wrap="none" rtlCol="0">
              <a:spAutoFit/>
            </a:bodyPr>
            <a:lstStyle/>
            <a:p>
              <a:r>
                <a:rPr lang="en-US" sz="1400" dirty="0"/>
                <a:t>(press=1 | x&gt;=10) </a:t>
              </a:r>
            </a:p>
            <a:p>
              <a:r>
                <a:rPr lang="en-US" sz="1400" dirty="0">
                  <a:sym typeface="Wingdings" pitchFamily="2" charset="2"/>
                </a:rPr>
                <a:t>               x:=0</a:t>
              </a:r>
              <a:endParaRPr lang="en-US" sz="1400" dirty="0"/>
            </a:p>
          </p:txBody>
        </p:sp>
      </p:grpSp>
      <p:sp>
        <p:nvSpPr>
          <p:cNvPr id="28" name="Rectangle 27"/>
          <p:cNvSpPr/>
          <p:nvPr/>
        </p:nvSpPr>
        <p:spPr>
          <a:xfrm>
            <a:off x="1524000" y="3276600"/>
            <a:ext cx="5943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TextBox 32"/>
          <p:cNvSpPr txBox="1"/>
          <p:nvPr/>
        </p:nvSpPr>
        <p:spPr>
          <a:xfrm>
            <a:off x="1676400" y="5105400"/>
            <a:ext cx="835293" cy="338554"/>
          </a:xfrm>
          <a:prstGeom prst="rect">
            <a:avLst/>
          </a:prstGeom>
          <a:noFill/>
        </p:spPr>
        <p:txBody>
          <a:bodyPr wrap="none" rtlCol="0">
            <a:spAutoFit/>
          </a:bodyPr>
          <a:lstStyle/>
          <a:p>
            <a:r>
              <a:rPr lang="en-US" sz="1600" dirty="0"/>
              <a:t>(off, 17)</a:t>
            </a:r>
          </a:p>
        </p:txBody>
      </p:sp>
      <p:sp>
        <p:nvSpPr>
          <p:cNvPr id="34" name="TextBox 33"/>
          <p:cNvSpPr txBox="1"/>
          <p:nvPr/>
        </p:nvSpPr>
        <p:spPr>
          <a:xfrm>
            <a:off x="2971800" y="4419600"/>
            <a:ext cx="728084" cy="338554"/>
          </a:xfrm>
          <a:prstGeom prst="rect">
            <a:avLst/>
          </a:prstGeom>
          <a:noFill/>
        </p:spPr>
        <p:txBody>
          <a:bodyPr wrap="none" rtlCol="0">
            <a:spAutoFit/>
          </a:bodyPr>
          <a:lstStyle/>
          <a:p>
            <a:r>
              <a:rPr lang="en-US" sz="1600" dirty="0">
                <a:solidFill>
                  <a:srgbClr val="7030A0"/>
                </a:solidFill>
              </a:rPr>
              <a:t>(on, 1)</a:t>
            </a:r>
          </a:p>
        </p:txBody>
      </p:sp>
      <p:sp>
        <p:nvSpPr>
          <p:cNvPr id="35" name="TextBox 34"/>
          <p:cNvSpPr txBox="1"/>
          <p:nvPr/>
        </p:nvSpPr>
        <p:spPr>
          <a:xfrm>
            <a:off x="6324600" y="3429000"/>
            <a:ext cx="832279" cy="338554"/>
          </a:xfrm>
          <a:prstGeom prst="rect">
            <a:avLst/>
          </a:prstGeom>
          <a:noFill/>
        </p:spPr>
        <p:txBody>
          <a:bodyPr wrap="none" rtlCol="0">
            <a:spAutoFit/>
          </a:bodyPr>
          <a:lstStyle/>
          <a:p>
            <a:r>
              <a:rPr lang="en-US" sz="1600" dirty="0"/>
              <a:t>(on, 56)</a:t>
            </a:r>
          </a:p>
        </p:txBody>
      </p:sp>
      <p:sp>
        <p:nvSpPr>
          <p:cNvPr id="42" name="TextBox 41"/>
          <p:cNvSpPr txBox="1"/>
          <p:nvPr/>
        </p:nvSpPr>
        <p:spPr>
          <a:xfrm>
            <a:off x="5029200" y="4419600"/>
            <a:ext cx="832279" cy="338554"/>
          </a:xfrm>
          <a:prstGeom prst="rect">
            <a:avLst/>
          </a:prstGeom>
          <a:noFill/>
        </p:spPr>
        <p:txBody>
          <a:bodyPr wrap="none" rtlCol="0">
            <a:spAutoFit/>
          </a:bodyPr>
          <a:lstStyle/>
          <a:p>
            <a:r>
              <a:rPr lang="en-US" sz="1600" dirty="0">
                <a:solidFill>
                  <a:srgbClr val="7030A0"/>
                </a:solidFill>
              </a:rPr>
              <a:t>(on, 10)</a:t>
            </a:r>
          </a:p>
        </p:txBody>
      </p:sp>
      <p:cxnSp>
        <p:nvCxnSpPr>
          <p:cNvPr id="49" name="Straight Arrow Connector 48"/>
          <p:cNvCxnSpPr/>
          <p:nvPr/>
        </p:nvCxnSpPr>
        <p:spPr>
          <a:xfrm>
            <a:off x="2590800" y="4572000"/>
            <a:ext cx="457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3657600" y="3598277"/>
            <a:ext cx="2667000" cy="1736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2743200" y="35052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TextBox 30"/>
          <p:cNvSpPr txBox="1"/>
          <p:nvPr/>
        </p:nvSpPr>
        <p:spPr>
          <a:xfrm>
            <a:off x="2819400" y="3581400"/>
            <a:ext cx="684611" cy="338554"/>
          </a:xfrm>
          <a:prstGeom prst="rect">
            <a:avLst/>
          </a:prstGeom>
          <a:noFill/>
        </p:spPr>
        <p:txBody>
          <a:bodyPr wrap="none" rtlCol="0">
            <a:spAutoFit/>
          </a:bodyPr>
          <a:lstStyle/>
          <a:p>
            <a:r>
              <a:rPr lang="en-US" sz="1600" dirty="0">
                <a:solidFill>
                  <a:srgbClr val="7030A0"/>
                </a:solidFill>
              </a:rPr>
              <a:t>(off,0)</a:t>
            </a:r>
          </a:p>
        </p:txBody>
      </p:sp>
      <p:grpSp>
        <p:nvGrpSpPr>
          <p:cNvPr id="9" name="Group 42"/>
          <p:cNvGrpSpPr/>
          <p:nvPr/>
        </p:nvGrpSpPr>
        <p:grpSpPr>
          <a:xfrm rot="5400000" flipV="1">
            <a:off x="2440207" y="3655794"/>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981200" y="4419600"/>
            <a:ext cx="728084" cy="338554"/>
          </a:xfrm>
          <a:prstGeom prst="rect">
            <a:avLst/>
          </a:prstGeom>
          <a:noFill/>
        </p:spPr>
        <p:txBody>
          <a:bodyPr wrap="none" rtlCol="0">
            <a:spAutoFit/>
          </a:bodyPr>
          <a:lstStyle/>
          <a:p>
            <a:r>
              <a:rPr lang="en-US" sz="1600" dirty="0">
                <a:solidFill>
                  <a:srgbClr val="7030A0"/>
                </a:solidFill>
              </a:rPr>
              <a:t>(on, 0)</a:t>
            </a:r>
          </a:p>
        </p:txBody>
      </p:sp>
      <p:cxnSp>
        <p:nvCxnSpPr>
          <p:cNvPr id="62" name="Straight Arrow Connector 61"/>
          <p:cNvCxnSpPr>
            <a:stCxn id="39" idx="3"/>
            <a:endCxn id="61" idx="0"/>
          </p:cNvCxnSpPr>
          <p:nvPr/>
        </p:nvCxnSpPr>
        <p:spPr>
          <a:xfrm flipH="1">
            <a:off x="2345242" y="3960485"/>
            <a:ext cx="531869" cy="4591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0" name="Group 42"/>
          <p:cNvGrpSpPr/>
          <p:nvPr/>
        </p:nvGrpSpPr>
        <p:grpSpPr>
          <a:xfrm flipV="1">
            <a:off x="1905000" y="54102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2590800" y="5410200"/>
            <a:ext cx="832279" cy="338554"/>
          </a:xfrm>
          <a:prstGeom prst="rect">
            <a:avLst/>
          </a:prstGeom>
          <a:noFill/>
        </p:spPr>
        <p:txBody>
          <a:bodyPr wrap="none" rtlCol="0">
            <a:spAutoFit/>
          </a:bodyPr>
          <a:lstStyle/>
          <a:p>
            <a:r>
              <a:rPr lang="en-US" sz="1600" dirty="0"/>
              <a:t>(on, 17)</a:t>
            </a:r>
          </a:p>
        </p:txBody>
      </p:sp>
      <p:cxnSp>
        <p:nvCxnSpPr>
          <p:cNvPr id="70" name="Straight Arrow Connector 69"/>
          <p:cNvCxnSpPr/>
          <p:nvPr/>
        </p:nvCxnSpPr>
        <p:spPr>
          <a:xfrm>
            <a:off x="2362200" y="53340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3124200" y="4038600"/>
            <a:ext cx="0" cy="3810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H="1" flipV="1">
            <a:off x="3429000" y="4038600"/>
            <a:ext cx="1676400" cy="4572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71" name="Group 70"/>
          <p:cNvGrpSpPr/>
          <p:nvPr/>
        </p:nvGrpSpPr>
        <p:grpSpPr>
          <a:xfrm>
            <a:off x="0" y="6142038"/>
            <a:ext cx="9144000" cy="715962"/>
            <a:chOff x="0" y="6142038"/>
            <a:chExt cx="9144000" cy="715962"/>
          </a:xfrm>
        </p:grpSpPr>
        <p:pic>
          <p:nvPicPr>
            <p:cNvPr id="7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7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7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19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28" grpId="0" animBg="1"/>
      <p:bldP spid="33" grpId="0"/>
      <p:bldP spid="34" grpId="0"/>
      <p:bldP spid="35" grpId="0"/>
      <p:bldP spid="42" grpId="0"/>
      <p:bldP spid="39" grpId="0" animBg="1"/>
      <p:bldP spid="31" grpId="0"/>
      <p:bldP spid="61" grpId="0"/>
      <p:bldP spid="69"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Reduced Ordered Binary Decision Diagram</a:t>
            </a:r>
          </a:p>
        </p:txBody>
      </p:sp>
      <p:sp>
        <p:nvSpPr>
          <p:cNvPr id="42" name="Content Placeholder 3"/>
          <p:cNvSpPr txBox="1">
            <a:spLocks/>
          </p:cNvSpPr>
          <p:nvPr/>
        </p:nvSpPr>
        <p:spPr>
          <a:xfrm>
            <a:off x="67981" y="914400"/>
            <a:ext cx="4267200" cy="419100"/>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Formula: ( x | ~ y) &amp; (y | z)</a:t>
            </a:r>
          </a:p>
        </p:txBody>
      </p:sp>
      <p:sp>
        <p:nvSpPr>
          <p:cNvPr id="88" name="Content Placeholder 3"/>
          <p:cNvSpPr txBox="1">
            <a:spLocks/>
          </p:cNvSpPr>
          <p:nvPr/>
        </p:nvSpPr>
        <p:spPr>
          <a:xfrm>
            <a:off x="457200" y="4953000"/>
            <a:ext cx="8001000" cy="1219200"/>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Reduce size:</a:t>
            </a:r>
          </a:p>
          <a:p>
            <a:pPr>
              <a:spcBef>
                <a:spcPct val="20000"/>
              </a:spcBef>
              <a:defRPr/>
            </a:pPr>
            <a:r>
              <a:rPr lang="en-US" sz="2000" dirty="0">
                <a:latin typeface="Comic Sans MS" pitchFamily="66" charset="0"/>
              </a:rPr>
              <a:t>	Rule 1: Merge isomorphic vertices</a:t>
            </a:r>
          </a:p>
          <a:p>
            <a:pPr>
              <a:spcBef>
                <a:spcPct val="20000"/>
              </a:spcBef>
              <a:defRPr/>
            </a:pPr>
            <a:r>
              <a:rPr lang="en-US" sz="2000" dirty="0">
                <a:latin typeface="Comic Sans MS" pitchFamily="66" charset="0"/>
              </a:rPr>
              <a:t> 	Rule 2: Eliminate a node if left child = Right child</a:t>
            </a:r>
          </a:p>
        </p:txBody>
      </p:sp>
      <p:grpSp>
        <p:nvGrpSpPr>
          <p:cNvPr id="3" name="Group 88"/>
          <p:cNvGrpSpPr/>
          <p:nvPr/>
        </p:nvGrpSpPr>
        <p:grpSpPr>
          <a:xfrm>
            <a:off x="3297933" y="1447800"/>
            <a:ext cx="1901596" cy="990600"/>
            <a:chOff x="3297933" y="1447800"/>
            <a:chExt cx="1901596" cy="990600"/>
          </a:xfrm>
        </p:grpSpPr>
        <p:grpSp>
          <p:nvGrpSpPr>
            <p:cNvPr id="4" name="Group 4"/>
            <p:cNvGrpSpPr/>
            <p:nvPr/>
          </p:nvGrpSpPr>
          <p:grpSpPr>
            <a:xfrm>
              <a:off x="3657600" y="1447800"/>
              <a:ext cx="609600" cy="533400"/>
              <a:chOff x="3657600" y="1447800"/>
              <a:chExt cx="609600" cy="533400"/>
            </a:xfrm>
          </p:grpSpPr>
          <p:sp>
            <p:nvSpPr>
              <p:cNvPr id="95" name="Oval 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Box 95"/>
              <p:cNvSpPr txBox="1"/>
              <p:nvPr/>
            </p:nvSpPr>
            <p:spPr>
              <a:xfrm>
                <a:off x="3814763" y="1514445"/>
                <a:ext cx="295274" cy="400110"/>
              </a:xfrm>
              <a:prstGeom prst="rect">
                <a:avLst/>
              </a:prstGeom>
              <a:noFill/>
            </p:spPr>
            <p:txBody>
              <a:bodyPr wrap="none" rtlCol="0">
                <a:spAutoFit/>
              </a:bodyPr>
              <a:lstStyle/>
              <a:p>
                <a:r>
                  <a:rPr lang="en-US" sz="2000" dirty="0"/>
                  <a:t>x</a:t>
                </a:r>
              </a:p>
            </p:txBody>
          </p:sp>
        </p:grpSp>
        <p:cxnSp>
          <p:nvCxnSpPr>
            <p:cNvPr id="91" name="Straight Arrow Connector 90"/>
            <p:cNvCxnSpPr>
              <a:endCxn id="103" idx="0"/>
            </p:cNvCxnSpPr>
            <p:nvPr/>
          </p:nvCxnSpPr>
          <p:spPr>
            <a:xfrm flipH="1">
              <a:off x="3309750" y="1903085"/>
              <a:ext cx="437124"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a:endCxn id="111" idx="0"/>
            </p:cNvCxnSpPr>
            <p:nvPr/>
          </p:nvCxnSpPr>
          <p:spPr>
            <a:xfrm>
              <a:off x="4177926" y="1903085"/>
              <a:ext cx="1021603"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4437178" y="1787293"/>
              <a:ext cx="314510" cy="400110"/>
            </a:xfrm>
            <a:prstGeom prst="rect">
              <a:avLst/>
            </a:prstGeom>
            <a:noFill/>
          </p:spPr>
          <p:txBody>
            <a:bodyPr wrap="none" rtlCol="0">
              <a:spAutoFit/>
            </a:bodyPr>
            <a:lstStyle/>
            <a:p>
              <a:r>
                <a:rPr lang="en-US" sz="2000" dirty="0"/>
                <a:t>1</a:t>
              </a:r>
            </a:p>
          </p:txBody>
        </p:sp>
        <p:sp>
          <p:nvSpPr>
            <p:cNvPr id="94" name="TextBox 93"/>
            <p:cNvSpPr txBox="1"/>
            <p:nvPr/>
          </p:nvSpPr>
          <p:spPr>
            <a:xfrm>
              <a:off x="3297933" y="1850122"/>
              <a:ext cx="314510" cy="400110"/>
            </a:xfrm>
            <a:prstGeom prst="rect">
              <a:avLst/>
            </a:prstGeom>
            <a:noFill/>
          </p:spPr>
          <p:txBody>
            <a:bodyPr wrap="none" rtlCol="0">
              <a:spAutoFit/>
            </a:bodyPr>
            <a:lstStyle/>
            <a:p>
              <a:r>
                <a:rPr lang="en-US" sz="2000" dirty="0"/>
                <a:t>0</a:t>
              </a:r>
            </a:p>
          </p:txBody>
        </p:sp>
      </p:grpSp>
      <p:grpSp>
        <p:nvGrpSpPr>
          <p:cNvPr id="5" name="Group 96"/>
          <p:cNvGrpSpPr/>
          <p:nvPr/>
        </p:nvGrpSpPr>
        <p:grpSpPr>
          <a:xfrm>
            <a:off x="2601790" y="2438400"/>
            <a:ext cx="1379939" cy="1030499"/>
            <a:chOff x="3254440" y="1447800"/>
            <a:chExt cx="1379939" cy="1030499"/>
          </a:xfrm>
        </p:grpSpPr>
        <p:grpSp>
          <p:nvGrpSpPr>
            <p:cNvPr id="6" name="Group 18"/>
            <p:cNvGrpSpPr/>
            <p:nvPr/>
          </p:nvGrpSpPr>
          <p:grpSpPr>
            <a:xfrm>
              <a:off x="3657600" y="1447800"/>
              <a:ext cx="609600" cy="533400"/>
              <a:chOff x="3657600" y="1447800"/>
              <a:chExt cx="609600" cy="533400"/>
            </a:xfrm>
          </p:grpSpPr>
          <p:sp>
            <p:nvSpPr>
              <p:cNvPr id="103" name="Oval 10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TextBox 103"/>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99" name="Straight Arrow Connector 98"/>
            <p:cNvCxnSpPr>
              <a:stCxn id="103" idx="3"/>
              <a:endCxn id="119" idx="0"/>
            </p:cNvCxnSpPr>
            <p:nvPr/>
          </p:nvCxnSpPr>
          <p:spPr>
            <a:xfrm flipH="1">
              <a:off x="3254440" y="1903085"/>
              <a:ext cx="492434" cy="5734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00" name="Straight Arrow Connector 99"/>
            <p:cNvCxnSpPr>
              <a:endCxn id="127" idx="0"/>
            </p:cNvCxnSpPr>
            <p:nvPr/>
          </p:nvCxnSpPr>
          <p:spPr>
            <a:xfrm>
              <a:off x="4189861" y="1863022"/>
              <a:ext cx="335553" cy="61527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01" name="TextBox 100"/>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102" name="TextBox 101"/>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7" name="Group 104"/>
          <p:cNvGrpSpPr/>
          <p:nvPr/>
        </p:nvGrpSpPr>
        <p:grpSpPr>
          <a:xfrm>
            <a:off x="4567892" y="2438400"/>
            <a:ext cx="1573189" cy="990600"/>
            <a:chOff x="3330763" y="1447800"/>
            <a:chExt cx="1573189" cy="990600"/>
          </a:xfrm>
        </p:grpSpPr>
        <p:grpSp>
          <p:nvGrpSpPr>
            <p:cNvPr id="8" name="Group 26"/>
            <p:cNvGrpSpPr/>
            <p:nvPr/>
          </p:nvGrpSpPr>
          <p:grpSpPr>
            <a:xfrm>
              <a:off x="3657600" y="1447800"/>
              <a:ext cx="609600" cy="533400"/>
              <a:chOff x="3657600" y="1447800"/>
              <a:chExt cx="609600" cy="533400"/>
            </a:xfrm>
          </p:grpSpPr>
          <p:sp>
            <p:nvSpPr>
              <p:cNvPr id="111" name="Oval 110"/>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TextBox 111"/>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107" name="Straight Arrow Connector 106"/>
            <p:cNvCxnSpPr>
              <a:stCxn id="111"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a:endCxn id="143" idx="0"/>
            </p:cNvCxnSpPr>
            <p:nvPr/>
          </p:nvCxnSpPr>
          <p:spPr>
            <a:xfrm>
              <a:off x="4189861" y="1863022"/>
              <a:ext cx="714091" cy="55454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09" name="TextBox 108"/>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110" name="TextBox 109"/>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9" name="Group 112"/>
          <p:cNvGrpSpPr/>
          <p:nvPr/>
        </p:nvGrpSpPr>
        <p:grpSpPr>
          <a:xfrm>
            <a:off x="1970153" y="3467100"/>
            <a:ext cx="1192364" cy="876826"/>
            <a:chOff x="3330763" y="1447800"/>
            <a:chExt cx="1192364" cy="876826"/>
          </a:xfrm>
        </p:grpSpPr>
        <p:grpSp>
          <p:nvGrpSpPr>
            <p:cNvPr id="10" name="Group 37"/>
            <p:cNvGrpSpPr/>
            <p:nvPr/>
          </p:nvGrpSpPr>
          <p:grpSpPr>
            <a:xfrm>
              <a:off x="3657600" y="1447800"/>
              <a:ext cx="609600" cy="533400"/>
              <a:chOff x="3657600" y="1447800"/>
              <a:chExt cx="609600" cy="533400"/>
            </a:xfrm>
          </p:grpSpPr>
          <p:sp>
            <p:nvSpPr>
              <p:cNvPr id="119" name="Oval 118"/>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TextBox 119"/>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115" name="Straight Arrow Connector 114"/>
            <p:cNvCxnSpPr>
              <a:stCxn id="119" idx="3"/>
              <a:endCxn id="147" idx="0"/>
            </p:cNvCxnSpPr>
            <p:nvPr/>
          </p:nvCxnSpPr>
          <p:spPr>
            <a:xfrm flipH="1">
              <a:off x="3607691" y="1903085"/>
              <a:ext cx="139183" cy="42154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6" name="Straight Arrow Connector 115"/>
            <p:cNvCxnSpPr>
              <a:endCxn id="150" idx="0"/>
            </p:cNvCxnSpPr>
            <p:nvPr/>
          </p:nvCxnSpPr>
          <p:spPr>
            <a:xfrm>
              <a:off x="4189861" y="1863022"/>
              <a:ext cx="218194" cy="46160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17" name="TextBox 116"/>
            <p:cNvSpPr txBox="1"/>
            <p:nvPr/>
          </p:nvSpPr>
          <p:spPr>
            <a:xfrm>
              <a:off x="4208617" y="1817331"/>
              <a:ext cx="314510" cy="400110"/>
            </a:xfrm>
            <a:prstGeom prst="rect">
              <a:avLst/>
            </a:prstGeom>
            <a:noFill/>
          </p:spPr>
          <p:txBody>
            <a:bodyPr wrap="none" rtlCol="0">
              <a:spAutoFit/>
            </a:bodyPr>
            <a:lstStyle/>
            <a:p>
              <a:r>
                <a:rPr lang="en-US" sz="2000" dirty="0"/>
                <a:t>1</a:t>
              </a:r>
            </a:p>
          </p:txBody>
        </p:sp>
        <p:sp>
          <p:nvSpPr>
            <p:cNvPr id="118" name="TextBox 117"/>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1" name="Group 120"/>
          <p:cNvGrpSpPr/>
          <p:nvPr/>
        </p:nvGrpSpPr>
        <p:grpSpPr>
          <a:xfrm>
            <a:off x="3241127" y="3468899"/>
            <a:ext cx="1169000" cy="875027"/>
            <a:chOff x="3330763" y="1447800"/>
            <a:chExt cx="1169000" cy="875027"/>
          </a:xfrm>
        </p:grpSpPr>
        <p:grpSp>
          <p:nvGrpSpPr>
            <p:cNvPr id="12" name="Group 46"/>
            <p:cNvGrpSpPr/>
            <p:nvPr/>
          </p:nvGrpSpPr>
          <p:grpSpPr>
            <a:xfrm>
              <a:off x="3657600" y="1447800"/>
              <a:ext cx="609600" cy="533400"/>
              <a:chOff x="3657600" y="1447800"/>
              <a:chExt cx="609600" cy="533400"/>
            </a:xfrm>
          </p:grpSpPr>
          <p:sp>
            <p:nvSpPr>
              <p:cNvPr id="127" name="Oval 126"/>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123" name="Straight Arrow Connector 122"/>
            <p:cNvCxnSpPr>
              <a:stCxn id="127" idx="3"/>
              <a:endCxn id="153" idx="0"/>
            </p:cNvCxnSpPr>
            <p:nvPr/>
          </p:nvCxnSpPr>
          <p:spPr>
            <a:xfrm flipH="1">
              <a:off x="3679255" y="1903085"/>
              <a:ext cx="67619" cy="41974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24" name="Straight Arrow Connector 123"/>
            <p:cNvCxnSpPr>
              <a:endCxn id="156" idx="0"/>
            </p:cNvCxnSpPr>
            <p:nvPr/>
          </p:nvCxnSpPr>
          <p:spPr>
            <a:xfrm>
              <a:off x="4189861" y="1863022"/>
              <a:ext cx="234956" cy="45980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5" name="TextBox 124"/>
            <p:cNvSpPr txBox="1"/>
            <p:nvPr/>
          </p:nvSpPr>
          <p:spPr>
            <a:xfrm>
              <a:off x="4185253" y="1823760"/>
              <a:ext cx="314510" cy="400110"/>
            </a:xfrm>
            <a:prstGeom prst="rect">
              <a:avLst/>
            </a:prstGeom>
            <a:noFill/>
          </p:spPr>
          <p:txBody>
            <a:bodyPr wrap="none" rtlCol="0">
              <a:spAutoFit/>
            </a:bodyPr>
            <a:lstStyle/>
            <a:p>
              <a:r>
                <a:rPr lang="en-US" sz="2000" dirty="0"/>
                <a:t>1</a:t>
              </a:r>
            </a:p>
          </p:txBody>
        </p:sp>
        <p:sp>
          <p:nvSpPr>
            <p:cNvPr id="126" name="TextBox 125"/>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3" name="Group 128"/>
          <p:cNvGrpSpPr/>
          <p:nvPr/>
        </p:nvGrpSpPr>
        <p:grpSpPr>
          <a:xfrm>
            <a:off x="4489992" y="3420894"/>
            <a:ext cx="1094253" cy="990600"/>
            <a:chOff x="3468782" y="1447800"/>
            <a:chExt cx="1094253" cy="990600"/>
          </a:xfrm>
        </p:grpSpPr>
        <p:grpSp>
          <p:nvGrpSpPr>
            <p:cNvPr id="14" name="Group 55"/>
            <p:cNvGrpSpPr/>
            <p:nvPr/>
          </p:nvGrpSpPr>
          <p:grpSpPr>
            <a:xfrm>
              <a:off x="3657600" y="1447800"/>
              <a:ext cx="609600" cy="533400"/>
              <a:chOff x="3657600" y="1447800"/>
              <a:chExt cx="609600" cy="533400"/>
            </a:xfrm>
          </p:grpSpPr>
          <p:sp>
            <p:nvSpPr>
              <p:cNvPr id="135" name="Oval 134"/>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TextBox 135"/>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131" name="Straight Arrow Connector 130"/>
            <p:cNvCxnSpPr>
              <a:stCxn id="135"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32" name="Straight Arrow Connector 131"/>
            <p:cNvCxnSpPr/>
            <p:nvPr/>
          </p:nvCxnSpPr>
          <p:spPr>
            <a:xfrm>
              <a:off x="4189861" y="1863022"/>
              <a:ext cx="228599"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33" name="TextBox 132"/>
            <p:cNvSpPr txBox="1"/>
            <p:nvPr/>
          </p:nvSpPr>
          <p:spPr>
            <a:xfrm>
              <a:off x="4248525" y="1816838"/>
              <a:ext cx="314510" cy="400110"/>
            </a:xfrm>
            <a:prstGeom prst="rect">
              <a:avLst/>
            </a:prstGeom>
            <a:noFill/>
          </p:spPr>
          <p:txBody>
            <a:bodyPr wrap="none" rtlCol="0">
              <a:spAutoFit/>
            </a:bodyPr>
            <a:lstStyle/>
            <a:p>
              <a:r>
                <a:rPr lang="en-US" sz="2000" dirty="0"/>
                <a:t>1</a:t>
              </a:r>
            </a:p>
          </p:txBody>
        </p:sp>
        <p:sp>
          <p:nvSpPr>
            <p:cNvPr id="134" name="TextBox 133"/>
            <p:cNvSpPr txBox="1"/>
            <p:nvPr/>
          </p:nvSpPr>
          <p:spPr>
            <a:xfrm>
              <a:off x="3468782" y="1871586"/>
              <a:ext cx="314510" cy="400110"/>
            </a:xfrm>
            <a:prstGeom prst="rect">
              <a:avLst/>
            </a:prstGeom>
            <a:noFill/>
          </p:spPr>
          <p:txBody>
            <a:bodyPr wrap="none" rtlCol="0">
              <a:spAutoFit/>
            </a:bodyPr>
            <a:lstStyle/>
            <a:p>
              <a:r>
                <a:rPr lang="en-US" sz="2000" dirty="0"/>
                <a:t>0</a:t>
              </a:r>
            </a:p>
          </p:txBody>
        </p:sp>
      </p:grpSp>
      <p:grpSp>
        <p:nvGrpSpPr>
          <p:cNvPr id="15" name="Group 136"/>
          <p:cNvGrpSpPr/>
          <p:nvPr/>
        </p:nvGrpSpPr>
        <p:grpSpPr>
          <a:xfrm>
            <a:off x="5593238" y="3408165"/>
            <a:ext cx="1219822" cy="990600"/>
            <a:chOff x="3414557" y="1447800"/>
            <a:chExt cx="1219822" cy="990600"/>
          </a:xfrm>
        </p:grpSpPr>
        <p:grpSp>
          <p:nvGrpSpPr>
            <p:cNvPr id="16" name="Group 63"/>
            <p:cNvGrpSpPr/>
            <p:nvPr/>
          </p:nvGrpSpPr>
          <p:grpSpPr>
            <a:xfrm>
              <a:off x="3657600" y="1447800"/>
              <a:ext cx="609600" cy="533400"/>
              <a:chOff x="3657600" y="1447800"/>
              <a:chExt cx="609600" cy="533400"/>
            </a:xfrm>
          </p:grpSpPr>
          <p:sp>
            <p:nvSpPr>
              <p:cNvPr id="143" name="Oval 14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TextBox 143"/>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139" name="Straight Arrow Connector 138"/>
            <p:cNvCxnSpPr>
              <a:stCxn id="143"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40" name="Straight Arrow Connector 139"/>
            <p:cNvCxnSpPr>
              <a:endCxn id="162" idx="0"/>
            </p:cNvCxnSpPr>
            <p:nvPr/>
          </p:nvCxnSpPr>
          <p:spPr>
            <a:xfrm>
              <a:off x="4189861" y="1863022"/>
              <a:ext cx="265051" cy="52053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1" name="TextBox 140"/>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142" name="TextBox 141"/>
            <p:cNvSpPr txBox="1"/>
            <p:nvPr/>
          </p:nvSpPr>
          <p:spPr>
            <a:xfrm>
              <a:off x="3414557" y="1875930"/>
              <a:ext cx="314510" cy="400110"/>
            </a:xfrm>
            <a:prstGeom prst="rect">
              <a:avLst/>
            </a:prstGeom>
            <a:noFill/>
          </p:spPr>
          <p:txBody>
            <a:bodyPr wrap="none" rtlCol="0">
              <a:spAutoFit/>
            </a:bodyPr>
            <a:lstStyle/>
            <a:p>
              <a:r>
                <a:rPr lang="en-US" sz="2000" dirty="0"/>
                <a:t>0</a:t>
              </a:r>
            </a:p>
          </p:txBody>
        </p:sp>
      </p:grpSp>
      <p:grpSp>
        <p:nvGrpSpPr>
          <p:cNvPr id="17" name="Group 144"/>
          <p:cNvGrpSpPr/>
          <p:nvPr/>
        </p:nvGrpSpPr>
        <p:grpSpPr>
          <a:xfrm>
            <a:off x="2043277" y="4343926"/>
            <a:ext cx="374808" cy="400110"/>
            <a:chOff x="2043277" y="4398765"/>
            <a:chExt cx="374808" cy="400110"/>
          </a:xfrm>
        </p:grpSpPr>
        <p:sp>
          <p:nvSpPr>
            <p:cNvPr id="146" name="Rectangle 145"/>
            <p:cNvSpPr/>
            <p:nvPr/>
          </p:nvSpPr>
          <p:spPr>
            <a:xfrm>
              <a:off x="2043277" y="4435358"/>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TextBox 146"/>
            <p:cNvSpPr txBox="1"/>
            <p:nvPr/>
          </p:nvSpPr>
          <p:spPr>
            <a:xfrm>
              <a:off x="2089826" y="4398765"/>
              <a:ext cx="314510" cy="400110"/>
            </a:xfrm>
            <a:prstGeom prst="rect">
              <a:avLst/>
            </a:prstGeom>
            <a:noFill/>
          </p:spPr>
          <p:txBody>
            <a:bodyPr wrap="none" rtlCol="0">
              <a:spAutoFit/>
            </a:bodyPr>
            <a:lstStyle/>
            <a:p>
              <a:r>
                <a:rPr lang="en-US" sz="2000" dirty="0"/>
                <a:t>0</a:t>
              </a:r>
            </a:p>
          </p:txBody>
        </p:sp>
      </p:grpSp>
      <p:grpSp>
        <p:nvGrpSpPr>
          <p:cNvPr id="18" name="Group 147"/>
          <p:cNvGrpSpPr/>
          <p:nvPr/>
        </p:nvGrpSpPr>
        <p:grpSpPr>
          <a:xfrm>
            <a:off x="2860041" y="4343926"/>
            <a:ext cx="374808" cy="400110"/>
            <a:chOff x="2860041" y="4390546"/>
            <a:chExt cx="374808" cy="400110"/>
          </a:xfrm>
        </p:grpSpPr>
        <p:sp>
          <p:nvSpPr>
            <p:cNvPr id="149" name="Rectangle 148"/>
            <p:cNvSpPr/>
            <p:nvPr/>
          </p:nvSpPr>
          <p:spPr>
            <a:xfrm>
              <a:off x="2860041" y="4435358"/>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TextBox 149"/>
            <p:cNvSpPr txBox="1"/>
            <p:nvPr/>
          </p:nvSpPr>
          <p:spPr>
            <a:xfrm>
              <a:off x="2890190" y="4390546"/>
              <a:ext cx="314510" cy="400110"/>
            </a:xfrm>
            <a:prstGeom prst="rect">
              <a:avLst/>
            </a:prstGeom>
            <a:noFill/>
          </p:spPr>
          <p:txBody>
            <a:bodyPr wrap="none" rtlCol="0">
              <a:spAutoFit/>
            </a:bodyPr>
            <a:lstStyle/>
            <a:p>
              <a:r>
                <a:rPr lang="en-US" sz="2000" dirty="0"/>
                <a:t>1</a:t>
              </a:r>
            </a:p>
          </p:txBody>
        </p:sp>
      </p:grpSp>
      <p:grpSp>
        <p:nvGrpSpPr>
          <p:cNvPr id="19" name="Group 150"/>
          <p:cNvGrpSpPr/>
          <p:nvPr/>
        </p:nvGrpSpPr>
        <p:grpSpPr>
          <a:xfrm>
            <a:off x="3385815" y="4343926"/>
            <a:ext cx="374808" cy="400110"/>
            <a:chOff x="3385815" y="4387703"/>
            <a:chExt cx="374808" cy="400110"/>
          </a:xfrm>
        </p:grpSpPr>
        <p:sp>
          <p:nvSpPr>
            <p:cNvPr id="152" name="Rectangle 151"/>
            <p:cNvSpPr/>
            <p:nvPr/>
          </p:nvSpPr>
          <p:spPr>
            <a:xfrm>
              <a:off x="3385815" y="4424296"/>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TextBox 152"/>
            <p:cNvSpPr txBox="1"/>
            <p:nvPr/>
          </p:nvSpPr>
          <p:spPr>
            <a:xfrm>
              <a:off x="3432364" y="4387703"/>
              <a:ext cx="314510" cy="400110"/>
            </a:xfrm>
            <a:prstGeom prst="rect">
              <a:avLst/>
            </a:prstGeom>
            <a:noFill/>
          </p:spPr>
          <p:txBody>
            <a:bodyPr wrap="none" rtlCol="0">
              <a:spAutoFit/>
            </a:bodyPr>
            <a:lstStyle/>
            <a:p>
              <a:r>
                <a:rPr lang="en-US" sz="2000" dirty="0"/>
                <a:t>0</a:t>
              </a:r>
            </a:p>
          </p:txBody>
        </p:sp>
      </p:grpSp>
      <p:grpSp>
        <p:nvGrpSpPr>
          <p:cNvPr id="20" name="Group 153"/>
          <p:cNvGrpSpPr/>
          <p:nvPr/>
        </p:nvGrpSpPr>
        <p:grpSpPr>
          <a:xfrm>
            <a:off x="4131377" y="4343926"/>
            <a:ext cx="374808" cy="400110"/>
            <a:chOff x="4131377" y="4338230"/>
            <a:chExt cx="374808" cy="400110"/>
          </a:xfrm>
        </p:grpSpPr>
        <p:sp>
          <p:nvSpPr>
            <p:cNvPr id="155" name="Rectangle 154"/>
            <p:cNvSpPr/>
            <p:nvPr/>
          </p:nvSpPr>
          <p:spPr>
            <a:xfrm>
              <a:off x="4131377" y="4374823"/>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TextBox 155"/>
            <p:cNvSpPr txBox="1"/>
            <p:nvPr/>
          </p:nvSpPr>
          <p:spPr>
            <a:xfrm>
              <a:off x="4177926" y="4338230"/>
              <a:ext cx="314510" cy="400110"/>
            </a:xfrm>
            <a:prstGeom prst="rect">
              <a:avLst/>
            </a:prstGeom>
            <a:noFill/>
          </p:spPr>
          <p:txBody>
            <a:bodyPr wrap="none" rtlCol="0">
              <a:spAutoFit/>
            </a:bodyPr>
            <a:lstStyle/>
            <a:p>
              <a:r>
                <a:rPr lang="en-US" sz="2000" dirty="0"/>
                <a:t>0</a:t>
              </a:r>
            </a:p>
          </p:txBody>
        </p:sp>
      </p:grpSp>
      <p:grpSp>
        <p:nvGrpSpPr>
          <p:cNvPr id="21" name="Group 156"/>
          <p:cNvGrpSpPr/>
          <p:nvPr/>
        </p:nvGrpSpPr>
        <p:grpSpPr>
          <a:xfrm>
            <a:off x="4589910" y="4343926"/>
            <a:ext cx="374808" cy="400110"/>
            <a:chOff x="4589910" y="4344531"/>
            <a:chExt cx="374808" cy="400110"/>
          </a:xfrm>
        </p:grpSpPr>
        <p:sp>
          <p:nvSpPr>
            <p:cNvPr id="158" name="Rectangle 157"/>
            <p:cNvSpPr/>
            <p:nvPr/>
          </p:nvSpPr>
          <p:spPr>
            <a:xfrm>
              <a:off x="4589910" y="4381124"/>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TextBox 158"/>
            <p:cNvSpPr txBox="1"/>
            <p:nvPr/>
          </p:nvSpPr>
          <p:spPr>
            <a:xfrm>
              <a:off x="4636459" y="4344531"/>
              <a:ext cx="314510" cy="400110"/>
            </a:xfrm>
            <a:prstGeom prst="rect">
              <a:avLst/>
            </a:prstGeom>
            <a:noFill/>
          </p:spPr>
          <p:txBody>
            <a:bodyPr wrap="none" rtlCol="0">
              <a:spAutoFit/>
            </a:bodyPr>
            <a:lstStyle/>
            <a:p>
              <a:r>
                <a:rPr lang="en-US" sz="2000" dirty="0"/>
                <a:t>0</a:t>
              </a:r>
            </a:p>
          </p:txBody>
        </p:sp>
      </p:grpSp>
      <p:grpSp>
        <p:nvGrpSpPr>
          <p:cNvPr id="22" name="Group 159"/>
          <p:cNvGrpSpPr/>
          <p:nvPr/>
        </p:nvGrpSpPr>
        <p:grpSpPr>
          <a:xfrm>
            <a:off x="6429789" y="4343926"/>
            <a:ext cx="374808" cy="400110"/>
            <a:chOff x="6429789" y="4289087"/>
            <a:chExt cx="374808" cy="400110"/>
          </a:xfrm>
        </p:grpSpPr>
        <p:sp>
          <p:nvSpPr>
            <p:cNvPr id="161" name="Rectangle 160"/>
            <p:cNvSpPr/>
            <p:nvPr/>
          </p:nvSpPr>
          <p:spPr>
            <a:xfrm>
              <a:off x="6429789" y="4325680"/>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6476338" y="4289087"/>
              <a:ext cx="314510" cy="400110"/>
            </a:xfrm>
            <a:prstGeom prst="rect">
              <a:avLst/>
            </a:prstGeom>
            <a:noFill/>
          </p:spPr>
          <p:txBody>
            <a:bodyPr wrap="none" rtlCol="0">
              <a:spAutoFit/>
            </a:bodyPr>
            <a:lstStyle/>
            <a:p>
              <a:r>
                <a:rPr lang="en-US" sz="2000" dirty="0"/>
                <a:t>1</a:t>
              </a:r>
            </a:p>
          </p:txBody>
        </p:sp>
      </p:grpSp>
      <p:grpSp>
        <p:nvGrpSpPr>
          <p:cNvPr id="23" name="Group 162"/>
          <p:cNvGrpSpPr/>
          <p:nvPr/>
        </p:nvGrpSpPr>
        <p:grpSpPr>
          <a:xfrm>
            <a:off x="5703037" y="4343926"/>
            <a:ext cx="374808" cy="400110"/>
            <a:chOff x="5703037" y="4344531"/>
            <a:chExt cx="374808" cy="400110"/>
          </a:xfrm>
        </p:grpSpPr>
        <p:sp>
          <p:nvSpPr>
            <p:cNvPr id="164" name="Rectangle 163"/>
            <p:cNvSpPr/>
            <p:nvPr/>
          </p:nvSpPr>
          <p:spPr>
            <a:xfrm>
              <a:off x="5703037" y="4381124"/>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TextBox 164"/>
            <p:cNvSpPr txBox="1"/>
            <p:nvPr/>
          </p:nvSpPr>
          <p:spPr>
            <a:xfrm>
              <a:off x="5749586" y="4344531"/>
              <a:ext cx="314510" cy="400110"/>
            </a:xfrm>
            <a:prstGeom prst="rect">
              <a:avLst/>
            </a:prstGeom>
            <a:noFill/>
          </p:spPr>
          <p:txBody>
            <a:bodyPr wrap="none" rtlCol="0">
              <a:spAutoFit/>
            </a:bodyPr>
            <a:lstStyle/>
            <a:p>
              <a:r>
                <a:rPr lang="en-US" sz="2000" dirty="0"/>
                <a:t>1</a:t>
              </a:r>
            </a:p>
          </p:txBody>
        </p:sp>
      </p:grpSp>
      <p:grpSp>
        <p:nvGrpSpPr>
          <p:cNvPr id="24" name="Group 165"/>
          <p:cNvGrpSpPr/>
          <p:nvPr/>
        </p:nvGrpSpPr>
        <p:grpSpPr>
          <a:xfrm>
            <a:off x="5226801" y="4343926"/>
            <a:ext cx="374808" cy="400110"/>
            <a:chOff x="5226801" y="4320098"/>
            <a:chExt cx="374808" cy="400110"/>
          </a:xfrm>
        </p:grpSpPr>
        <p:sp>
          <p:nvSpPr>
            <p:cNvPr id="167" name="Rectangle 166"/>
            <p:cNvSpPr/>
            <p:nvPr/>
          </p:nvSpPr>
          <p:spPr>
            <a:xfrm>
              <a:off x="5226801" y="4356691"/>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TextBox 167"/>
            <p:cNvSpPr txBox="1"/>
            <p:nvPr/>
          </p:nvSpPr>
          <p:spPr>
            <a:xfrm>
              <a:off x="5273350" y="4320098"/>
              <a:ext cx="314510" cy="400110"/>
            </a:xfrm>
            <a:prstGeom prst="rect">
              <a:avLst/>
            </a:prstGeom>
            <a:noFill/>
          </p:spPr>
          <p:txBody>
            <a:bodyPr wrap="none" rtlCol="0">
              <a:spAutoFit/>
            </a:bodyPr>
            <a:lstStyle/>
            <a:p>
              <a:r>
                <a:rPr lang="en-US" sz="2000" dirty="0"/>
                <a:t>1</a:t>
              </a:r>
            </a:p>
          </p:txBody>
        </p:sp>
      </p:grpSp>
      <p:grpSp>
        <p:nvGrpSpPr>
          <p:cNvPr id="89" name="Group 88"/>
          <p:cNvGrpSpPr/>
          <p:nvPr/>
        </p:nvGrpSpPr>
        <p:grpSpPr>
          <a:xfrm>
            <a:off x="0" y="6142038"/>
            <a:ext cx="9144000" cy="715962"/>
            <a:chOff x="0" y="6142038"/>
            <a:chExt cx="9144000" cy="715962"/>
          </a:xfrm>
        </p:grpSpPr>
        <p:pic>
          <p:nvPicPr>
            <p:cNvPr id="9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9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626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975645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Reduced Ordered Binary Decision Diagram</a:t>
            </a:r>
          </a:p>
        </p:txBody>
      </p:sp>
      <p:sp>
        <p:nvSpPr>
          <p:cNvPr id="42" name="Content Placeholder 3"/>
          <p:cNvSpPr txBox="1">
            <a:spLocks/>
          </p:cNvSpPr>
          <p:nvPr/>
        </p:nvSpPr>
        <p:spPr>
          <a:xfrm>
            <a:off x="67981" y="914400"/>
            <a:ext cx="4267200" cy="419100"/>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Formula: ( x | ~ y) &amp; (y | z)</a:t>
            </a:r>
          </a:p>
        </p:txBody>
      </p:sp>
      <p:grpSp>
        <p:nvGrpSpPr>
          <p:cNvPr id="5" name="Group 12"/>
          <p:cNvGrpSpPr/>
          <p:nvPr/>
        </p:nvGrpSpPr>
        <p:grpSpPr>
          <a:xfrm>
            <a:off x="3297933" y="1447800"/>
            <a:ext cx="1901596" cy="990600"/>
            <a:chOff x="3297933" y="1447800"/>
            <a:chExt cx="1901596" cy="990600"/>
          </a:xfrm>
        </p:grpSpPr>
        <p:grpSp>
          <p:nvGrpSpPr>
            <p:cNvPr id="6" name="Group 4"/>
            <p:cNvGrpSpPr/>
            <p:nvPr/>
          </p:nvGrpSpPr>
          <p:grpSpPr>
            <a:xfrm>
              <a:off x="3657600" y="1447800"/>
              <a:ext cx="609600" cy="533400"/>
              <a:chOff x="3657600" y="1447800"/>
              <a:chExt cx="609600" cy="533400"/>
            </a:xfrm>
          </p:grpSpPr>
          <p:sp>
            <p:nvSpPr>
              <p:cNvPr id="3" name="Oval 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3814763" y="1514445"/>
                <a:ext cx="295274" cy="400110"/>
              </a:xfrm>
              <a:prstGeom prst="rect">
                <a:avLst/>
              </a:prstGeom>
              <a:noFill/>
            </p:spPr>
            <p:txBody>
              <a:bodyPr wrap="none" rtlCol="0">
                <a:spAutoFit/>
              </a:bodyPr>
              <a:lstStyle/>
              <a:p>
                <a:r>
                  <a:rPr lang="en-US" sz="2000" dirty="0"/>
                  <a:t>x</a:t>
                </a:r>
              </a:p>
            </p:txBody>
          </p:sp>
        </p:grpSp>
        <p:cxnSp>
          <p:nvCxnSpPr>
            <p:cNvPr id="9" name="Straight Arrow Connector 8"/>
            <p:cNvCxnSpPr>
              <a:stCxn id="3" idx="3"/>
              <a:endCxn id="24" idx="0"/>
            </p:cNvCxnSpPr>
            <p:nvPr/>
          </p:nvCxnSpPr>
          <p:spPr>
            <a:xfrm flipH="1">
              <a:off x="3309750" y="1903085"/>
              <a:ext cx="437124"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3" idx="5"/>
              <a:endCxn id="32" idx="0"/>
            </p:cNvCxnSpPr>
            <p:nvPr/>
          </p:nvCxnSpPr>
          <p:spPr>
            <a:xfrm>
              <a:off x="4177926" y="1903085"/>
              <a:ext cx="1021603"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37178" y="1787293"/>
              <a:ext cx="314510" cy="400110"/>
            </a:xfrm>
            <a:prstGeom prst="rect">
              <a:avLst/>
            </a:prstGeom>
            <a:noFill/>
          </p:spPr>
          <p:txBody>
            <a:bodyPr wrap="none" rtlCol="0">
              <a:spAutoFit/>
            </a:bodyPr>
            <a:lstStyle/>
            <a:p>
              <a:r>
                <a:rPr lang="en-US" sz="2000" dirty="0"/>
                <a:t>1</a:t>
              </a:r>
            </a:p>
          </p:txBody>
        </p:sp>
        <p:sp>
          <p:nvSpPr>
            <p:cNvPr id="15" name="TextBox 14"/>
            <p:cNvSpPr txBox="1"/>
            <p:nvPr/>
          </p:nvSpPr>
          <p:spPr>
            <a:xfrm>
              <a:off x="3297933" y="1850122"/>
              <a:ext cx="314510" cy="400110"/>
            </a:xfrm>
            <a:prstGeom prst="rect">
              <a:avLst/>
            </a:prstGeom>
            <a:noFill/>
          </p:spPr>
          <p:txBody>
            <a:bodyPr wrap="none" rtlCol="0">
              <a:spAutoFit/>
            </a:bodyPr>
            <a:lstStyle/>
            <a:p>
              <a:r>
                <a:rPr lang="en-US" sz="2000" dirty="0"/>
                <a:t>0</a:t>
              </a:r>
            </a:p>
          </p:txBody>
        </p:sp>
      </p:grpSp>
      <p:grpSp>
        <p:nvGrpSpPr>
          <p:cNvPr id="7" name="Group 17"/>
          <p:cNvGrpSpPr/>
          <p:nvPr/>
        </p:nvGrpSpPr>
        <p:grpSpPr>
          <a:xfrm>
            <a:off x="2601790" y="2438400"/>
            <a:ext cx="1379939" cy="1030499"/>
            <a:chOff x="3254440" y="1447800"/>
            <a:chExt cx="1379939" cy="1030499"/>
          </a:xfrm>
        </p:grpSpPr>
        <p:grpSp>
          <p:nvGrpSpPr>
            <p:cNvPr id="8" name="Group 18"/>
            <p:cNvGrpSpPr/>
            <p:nvPr/>
          </p:nvGrpSpPr>
          <p:grpSpPr>
            <a:xfrm>
              <a:off x="3657600" y="1447800"/>
              <a:ext cx="609600" cy="533400"/>
              <a:chOff x="3657600" y="1447800"/>
              <a:chExt cx="609600" cy="533400"/>
            </a:xfrm>
          </p:grpSpPr>
          <p:sp>
            <p:nvSpPr>
              <p:cNvPr id="24" name="Oval 2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0" name="Straight Arrow Connector 19"/>
            <p:cNvCxnSpPr>
              <a:stCxn id="24" idx="3"/>
              <a:endCxn id="44" idx="0"/>
            </p:cNvCxnSpPr>
            <p:nvPr/>
          </p:nvCxnSpPr>
          <p:spPr>
            <a:xfrm flipH="1">
              <a:off x="3254440" y="1903085"/>
              <a:ext cx="492434" cy="5734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52" idx="0"/>
            </p:cNvCxnSpPr>
            <p:nvPr/>
          </p:nvCxnSpPr>
          <p:spPr>
            <a:xfrm>
              <a:off x="4189861" y="1863022"/>
              <a:ext cx="335553" cy="61527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23" name="TextBox 22"/>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0" name="Group 25"/>
          <p:cNvGrpSpPr/>
          <p:nvPr/>
        </p:nvGrpSpPr>
        <p:grpSpPr>
          <a:xfrm>
            <a:off x="4567892" y="2438400"/>
            <a:ext cx="1573189" cy="990600"/>
            <a:chOff x="3330763" y="1447800"/>
            <a:chExt cx="1573189" cy="990600"/>
          </a:xfrm>
        </p:grpSpPr>
        <p:grpSp>
          <p:nvGrpSpPr>
            <p:cNvPr id="11" name="Group 26"/>
            <p:cNvGrpSpPr/>
            <p:nvPr/>
          </p:nvGrpSpPr>
          <p:grpSpPr>
            <a:xfrm>
              <a:off x="3657600" y="1447800"/>
              <a:ext cx="609600" cy="533400"/>
              <a:chOff x="3657600" y="1447800"/>
              <a:chExt cx="609600" cy="533400"/>
            </a:xfrm>
          </p:grpSpPr>
          <p:sp>
            <p:nvSpPr>
              <p:cNvPr id="32" name="Oval 31"/>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8" name="Straight Arrow Connector 27"/>
            <p:cNvCxnSpPr>
              <a:stCxn id="32"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endCxn id="69" idx="0"/>
            </p:cNvCxnSpPr>
            <p:nvPr/>
          </p:nvCxnSpPr>
          <p:spPr>
            <a:xfrm>
              <a:off x="4189861" y="1863022"/>
              <a:ext cx="714091" cy="55454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31" name="TextBox 30"/>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3" name="Group 36"/>
          <p:cNvGrpSpPr/>
          <p:nvPr/>
        </p:nvGrpSpPr>
        <p:grpSpPr>
          <a:xfrm>
            <a:off x="2296990" y="3467100"/>
            <a:ext cx="2339469" cy="1320026"/>
            <a:chOff x="3657600" y="1447800"/>
            <a:chExt cx="2339469" cy="1320026"/>
          </a:xfrm>
        </p:grpSpPr>
        <p:grpSp>
          <p:nvGrpSpPr>
            <p:cNvPr id="16" name="Group 37"/>
            <p:cNvGrpSpPr/>
            <p:nvPr/>
          </p:nvGrpSpPr>
          <p:grpSpPr>
            <a:xfrm>
              <a:off x="3657600" y="1447800"/>
              <a:ext cx="609600" cy="533400"/>
              <a:chOff x="3657600" y="1447800"/>
              <a:chExt cx="609600" cy="533400"/>
            </a:xfrm>
          </p:grpSpPr>
          <p:sp>
            <p:nvSpPr>
              <p:cNvPr id="44" name="Oval 4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39" name="Straight Arrow Connector 38"/>
            <p:cNvCxnSpPr>
              <a:stCxn id="44" idx="3"/>
              <a:endCxn id="77" idx="0"/>
            </p:cNvCxnSpPr>
            <p:nvPr/>
          </p:nvCxnSpPr>
          <p:spPr>
            <a:xfrm>
              <a:off x="3746874" y="1903085"/>
              <a:ext cx="1092331" cy="7978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endCxn id="82" idx="0"/>
            </p:cNvCxnSpPr>
            <p:nvPr/>
          </p:nvCxnSpPr>
          <p:spPr>
            <a:xfrm>
              <a:off x="4189861" y="1863022"/>
              <a:ext cx="1807208" cy="90480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344033" y="1708658"/>
              <a:ext cx="314510" cy="400110"/>
            </a:xfrm>
            <a:prstGeom prst="rect">
              <a:avLst/>
            </a:prstGeom>
            <a:noFill/>
          </p:spPr>
          <p:txBody>
            <a:bodyPr wrap="none" rtlCol="0">
              <a:spAutoFit/>
            </a:bodyPr>
            <a:lstStyle/>
            <a:p>
              <a:r>
                <a:rPr lang="en-US" sz="2000" dirty="0"/>
                <a:t>1</a:t>
              </a:r>
            </a:p>
          </p:txBody>
        </p:sp>
        <p:sp>
          <p:nvSpPr>
            <p:cNvPr id="43" name="TextBox 42"/>
            <p:cNvSpPr txBox="1"/>
            <p:nvPr/>
          </p:nvSpPr>
          <p:spPr>
            <a:xfrm>
              <a:off x="3873708" y="2071341"/>
              <a:ext cx="314510" cy="400110"/>
            </a:xfrm>
            <a:prstGeom prst="rect">
              <a:avLst/>
            </a:prstGeom>
            <a:noFill/>
          </p:spPr>
          <p:txBody>
            <a:bodyPr wrap="none" rtlCol="0">
              <a:spAutoFit/>
            </a:bodyPr>
            <a:lstStyle/>
            <a:p>
              <a:r>
                <a:rPr lang="en-US" sz="2000" dirty="0"/>
                <a:t>0</a:t>
              </a:r>
            </a:p>
          </p:txBody>
        </p:sp>
      </p:grpSp>
      <p:grpSp>
        <p:nvGrpSpPr>
          <p:cNvPr id="17" name="Group 45"/>
          <p:cNvGrpSpPr/>
          <p:nvPr/>
        </p:nvGrpSpPr>
        <p:grpSpPr>
          <a:xfrm>
            <a:off x="3366645" y="3468899"/>
            <a:ext cx="810919" cy="1287902"/>
            <a:chOff x="3456281" y="1447800"/>
            <a:chExt cx="810919" cy="1287902"/>
          </a:xfrm>
        </p:grpSpPr>
        <p:grpSp>
          <p:nvGrpSpPr>
            <p:cNvPr id="18" name="Group 46"/>
            <p:cNvGrpSpPr/>
            <p:nvPr/>
          </p:nvGrpSpPr>
          <p:grpSpPr>
            <a:xfrm>
              <a:off x="3657600" y="1447800"/>
              <a:ext cx="609600" cy="533400"/>
              <a:chOff x="3657600" y="1447800"/>
              <a:chExt cx="609600" cy="533400"/>
            </a:xfrm>
          </p:grpSpPr>
          <p:sp>
            <p:nvSpPr>
              <p:cNvPr id="52" name="Oval 51"/>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48" name="Straight Arrow Connector 47"/>
            <p:cNvCxnSpPr>
              <a:stCxn id="52" idx="3"/>
              <a:endCxn id="76" idx="0"/>
            </p:cNvCxnSpPr>
            <p:nvPr/>
          </p:nvCxnSpPr>
          <p:spPr>
            <a:xfrm flipH="1">
              <a:off x="3551831" y="1903085"/>
              <a:ext cx="195043" cy="83261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stCxn id="52" idx="4"/>
              <a:endCxn id="77" idx="0"/>
            </p:cNvCxnSpPr>
            <p:nvPr/>
          </p:nvCxnSpPr>
          <p:spPr>
            <a:xfrm flipH="1">
              <a:off x="3568231" y="1981200"/>
              <a:ext cx="394169" cy="71790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3823436" y="1941301"/>
              <a:ext cx="314510" cy="400110"/>
            </a:xfrm>
            <a:prstGeom prst="rect">
              <a:avLst/>
            </a:prstGeom>
            <a:noFill/>
          </p:spPr>
          <p:txBody>
            <a:bodyPr wrap="none" rtlCol="0">
              <a:spAutoFit/>
            </a:bodyPr>
            <a:lstStyle/>
            <a:p>
              <a:r>
                <a:rPr lang="en-US" sz="2000" dirty="0"/>
                <a:t>1</a:t>
              </a:r>
            </a:p>
          </p:txBody>
        </p:sp>
        <p:sp>
          <p:nvSpPr>
            <p:cNvPr id="51" name="TextBox 50"/>
            <p:cNvSpPr txBox="1"/>
            <p:nvPr/>
          </p:nvSpPr>
          <p:spPr>
            <a:xfrm>
              <a:off x="3456281" y="1860379"/>
              <a:ext cx="314510" cy="400110"/>
            </a:xfrm>
            <a:prstGeom prst="rect">
              <a:avLst/>
            </a:prstGeom>
            <a:noFill/>
          </p:spPr>
          <p:txBody>
            <a:bodyPr wrap="none" rtlCol="0">
              <a:spAutoFit/>
            </a:bodyPr>
            <a:lstStyle/>
            <a:p>
              <a:r>
                <a:rPr lang="en-US" sz="2000" dirty="0"/>
                <a:t>0</a:t>
              </a:r>
            </a:p>
          </p:txBody>
        </p:sp>
      </p:grpSp>
      <p:grpSp>
        <p:nvGrpSpPr>
          <p:cNvPr id="19" name="Group 54"/>
          <p:cNvGrpSpPr/>
          <p:nvPr/>
        </p:nvGrpSpPr>
        <p:grpSpPr>
          <a:xfrm>
            <a:off x="3478595" y="3420894"/>
            <a:ext cx="1809815" cy="1329639"/>
            <a:chOff x="2457385" y="1447800"/>
            <a:chExt cx="1809815" cy="1329639"/>
          </a:xfrm>
        </p:grpSpPr>
        <p:grpSp>
          <p:nvGrpSpPr>
            <p:cNvPr id="26" name="Group 55"/>
            <p:cNvGrpSpPr/>
            <p:nvPr/>
          </p:nvGrpSpPr>
          <p:grpSpPr>
            <a:xfrm>
              <a:off x="3657600" y="1447800"/>
              <a:ext cx="609600" cy="533400"/>
              <a:chOff x="3657600" y="1447800"/>
              <a:chExt cx="609600" cy="533400"/>
            </a:xfrm>
          </p:grpSpPr>
          <p:sp>
            <p:nvSpPr>
              <p:cNvPr id="61" name="Oval 60"/>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57" name="Straight Arrow Connector 56"/>
            <p:cNvCxnSpPr>
              <a:stCxn id="61" idx="3"/>
              <a:endCxn id="77" idx="0"/>
            </p:cNvCxnSpPr>
            <p:nvPr/>
          </p:nvCxnSpPr>
          <p:spPr>
            <a:xfrm flipH="1">
              <a:off x="2457385" y="1903085"/>
              <a:ext cx="1289489" cy="8440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61" idx="4"/>
              <a:endCxn id="83" idx="0"/>
            </p:cNvCxnSpPr>
            <p:nvPr/>
          </p:nvCxnSpPr>
          <p:spPr>
            <a:xfrm flipH="1">
              <a:off x="3631649" y="1981200"/>
              <a:ext cx="330751" cy="79623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3855590" y="1989306"/>
              <a:ext cx="314510" cy="400110"/>
            </a:xfrm>
            <a:prstGeom prst="rect">
              <a:avLst/>
            </a:prstGeom>
            <a:noFill/>
          </p:spPr>
          <p:txBody>
            <a:bodyPr wrap="none" rtlCol="0">
              <a:spAutoFit/>
            </a:bodyPr>
            <a:lstStyle/>
            <a:p>
              <a:r>
                <a:rPr lang="en-US" sz="2000" dirty="0"/>
                <a:t>1</a:t>
              </a:r>
            </a:p>
          </p:txBody>
        </p:sp>
        <p:sp>
          <p:nvSpPr>
            <p:cNvPr id="60" name="TextBox 59"/>
            <p:cNvSpPr txBox="1"/>
            <p:nvPr/>
          </p:nvSpPr>
          <p:spPr>
            <a:xfrm>
              <a:off x="3360971" y="1650238"/>
              <a:ext cx="314510" cy="400110"/>
            </a:xfrm>
            <a:prstGeom prst="rect">
              <a:avLst/>
            </a:prstGeom>
            <a:noFill/>
          </p:spPr>
          <p:txBody>
            <a:bodyPr wrap="none" rtlCol="0">
              <a:spAutoFit/>
            </a:bodyPr>
            <a:lstStyle/>
            <a:p>
              <a:r>
                <a:rPr lang="en-US" sz="2000" dirty="0"/>
                <a:t>0</a:t>
              </a:r>
            </a:p>
          </p:txBody>
        </p:sp>
      </p:grpSp>
      <p:grpSp>
        <p:nvGrpSpPr>
          <p:cNvPr id="27" name="Group 62"/>
          <p:cNvGrpSpPr/>
          <p:nvPr/>
        </p:nvGrpSpPr>
        <p:grpSpPr>
          <a:xfrm>
            <a:off x="4652859" y="3408165"/>
            <a:ext cx="1793022" cy="1342368"/>
            <a:chOff x="2474178" y="1447800"/>
            <a:chExt cx="1793022" cy="1342368"/>
          </a:xfrm>
        </p:grpSpPr>
        <p:grpSp>
          <p:nvGrpSpPr>
            <p:cNvPr id="34" name="Group 63"/>
            <p:cNvGrpSpPr/>
            <p:nvPr/>
          </p:nvGrpSpPr>
          <p:grpSpPr>
            <a:xfrm>
              <a:off x="3657600" y="1447800"/>
              <a:ext cx="609600" cy="533400"/>
              <a:chOff x="3657600" y="1447800"/>
              <a:chExt cx="609600" cy="533400"/>
            </a:xfrm>
          </p:grpSpPr>
          <p:sp>
            <p:nvSpPr>
              <p:cNvPr id="69" name="Oval 68"/>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65" name="Straight Arrow Connector 64"/>
            <p:cNvCxnSpPr>
              <a:stCxn id="69" idx="3"/>
              <a:endCxn id="83" idx="0"/>
            </p:cNvCxnSpPr>
            <p:nvPr/>
          </p:nvCxnSpPr>
          <p:spPr>
            <a:xfrm flipH="1">
              <a:off x="2474178" y="1903085"/>
              <a:ext cx="1272696" cy="88708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69" idx="4"/>
              <a:endCxn id="83" idx="0"/>
            </p:cNvCxnSpPr>
            <p:nvPr/>
          </p:nvCxnSpPr>
          <p:spPr>
            <a:xfrm flipH="1">
              <a:off x="2474178" y="1981200"/>
              <a:ext cx="1488222" cy="80896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3500345" y="2132255"/>
              <a:ext cx="314510" cy="400110"/>
            </a:xfrm>
            <a:prstGeom prst="rect">
              <a:avLst/>
            </a:prstGeom>
            <a:noFill/>
          </p:spPr>
          <p:txBody>
            <a:bodyPr wrap="none" rtlCol="0">
              <a:spAutoFit/>
            </a:bodyPr>
            <a:lstStyle/>
            <a:p>
              <a:r>
                <a:rPr lang="en-US" sz="2000" dirty="0"/>
                <a:t>1</a:t>
              </a:r>
            </a:p>
          </p:txBody>
        </p:sp>
        <p:sp>
          <p:nvSpPr>
            <p:cNvPr id="68" name="TextBox 67"/>
            <p:cNvSpPr txBox="1"/>
            <p:nvPr/>
          </p:nvSpPr>
          <p:spPr>
            <a:xfrm>
              <a:off x="3332019" y="1793874"/>
              <a:ext cx="314510" cy="400110"/>
            </a:xfrm>
            <a:prstGeom prst="rect">
              <a:avLst/>
            </a:prstGeom>
            <a:noFill/>
          </p:spPr>
          <p:txBody>
            <a:bodyPr wrap="none" rtlCol="0">
              <a:spAutoFit/>
            </a:bodyPr>
            <a:lstStyle/>
            <a:p>
              <a:r>
                <a:rPr lang="en-US" sz="2000" dirty="0"/>
                <a:t>0</a:t>
              </a:r>
            </a:p>
          </p:txBody>
        </p:sp>
      </p:grpSp>
      <p:grpSp>
        <p:nvGrpSpPr>
          <p:cNvPr id="35" name="Group 7"/>
          <p:cNvGrpSpPr/>
          <p:nvPr/>
        </p:nvGrpSpPr>
        <p:grpSpPr>
          <a:xfrm>
            <a:off x="3274791" y="4720208"/>
            <a:ext cx="374808" cy="400110"/>
            <a:chOff x="3385815" y="4387703"/>
            <a:chExt cx="374808" cy="400110"/>
          </a:xfrm>
        </p:grpSpPr>
        <p:sp>
          <p:nvSpPr>
            <p:cNvPr id="76" name="Rectangle 75"/>
            <p:cNvSpPr/>
            <p:nvPr/>
          </p:nvSpPr>
          <p:spPr>
            <a:xfrm>
              <a:off x="3385815" y="4424296"/>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3432364" y="4387703"/>
              <a:ext cx="314510" cy="400110"/>
            </a:xfrm>
            <a:prstGeom prst="rect">
              <a:avLst/>
            </a:prstGeom>
            <a:noFill/>
          </p:spPr>
          <p:txBody>
            <a:bodyPr wrap="none" rtlCol="0">
              <a:spAutoFit/>
            </a:bodyPr>
            <a:lstStyle/>
            <a:p>
              <a:r>
                <a:rPr lang="en-US" sz="2000" dirty="0"/>
                <a:t>0</a:t>
              </a:r>
            </a:p>
          </p:txBody>
        </p:sp>
      </p:grpSp>
      <p:grpSp>
        <p:nvGrpSpPr>
          <p:cNvPr id="36" name="Group 9"/>
          <p:cNvGrpSpPr/>
          <p:nvPr/>
        </p:nvGrpSpPr>
        <p:grpSpPr>
          <a:xfrm>
            <a:off x="4449055" y="4750533"/>
            <a:ext cx="374808" cy="400110"/>
            <a:chOff x="6429789" y="4289087"/>
            <a:chExt cx="374808" cy="400110"/>
          </a:xfrm>
        </p:grpSpPr>
        <p:sp>
          <p:nvSpPr>
            <p:cNvPr id="82" name="Rectangle 81"/>
            <p:cNvSpPr/>
            <p:nvPr/>
          </p:nvSpPr>
          <p:spPr>
            <a:xfrm>
              <a:off x="6429789" y="4325680"/>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p:cNvSpPr txBox="1"/>
            <p:nvPr/>
          </p:nvSpPr>
          <p:spPr>
            <a:xfrm>
              <a:off x="6476338" y="4289087"/>
              <a:ext cx="314510" cy="400110"/>
            </a:xfrm>
            <a:prstGeom prst="rect">
              <a:avLst/>
            </a:prstGeom>
            <a:noFill/>
          </p:spPr>
          <p:txBody>
            <a:bodyPr wrap="none" rtlCol="0">
              <a:spAutoFit/>
            </a:bodyPr>
            <a:lstStyle/>
            <a:p>
              <a:r>
                <a:rPr lang="en-US" sz="2000" dirty="0"/>
                <a:t>1</a:t>
              </a:r>
            </a:p>
          </p:txBody>
        </p:sp>
      </p:grpSp>
      <p:sp>
        <p:nvSpPr>
          <p:cNvPr id="88" name="Content Placeholder 3"/>
          <p:cNvSpPr txBox="1">
            <a:spLocks/>
          </p:cNvSpPr>
          <p:nvPr/>
        </p:nvSpPr>
        <p:spPr>
          <a:xfrm>
            <a:off x="5051892" y="923954"/>
            <a:ext cx="4220416" cy="1326277"/>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Rule 1: Merge isomorphic vertices</a:t>
            </a:r>
          </a:p>
          <a:p>
            <a:pPr>
              <a:spcBef>
                <a:spcPct val="20000"/>
              </a:spcBef>
              <a:defRPr/>
            </a:pPr>
            <a:r>
              <a:rPr lang="en-US" sz="2000" dirty="0">
                <a:latin typeface="Comic Sans MS" pitchFamily="66" charset="0"/>
              </a:rPr>
              <a:t>Rule 2: Eliminate a node if </a:t>
            </a:r>
          </a:p>
          <a:p>
            <a:pPr>
              <a:spcBef>
                <a:spcPct val="20000"/>
              </a:spcBef>
              <a:defRPr/>
            </a:pPr>
            <a:r>
              <a:rPr lang="en-US" sz="2000" dirty="0">
                <a:latin typeface="Comic Sans MS" pitchFamily="66" charset="0"/>
              </a:rPr>
              <a:t>left child = Right child</a:t>
            </a:r>
          </a:p>
        </p:txBody>
      </p:sp>
      <p:sp>
        <p:nvSpPr>
          <p:cNvPr id="74" name="TextBox 73"/>
          <p:cNvSpPr txBox="1"/>
          <p:nvPr/>
        </p:nvSpPr>
        <p:spPr>
          <a:xfrm>
            <a:off x="5791200" y="4876800"/>
            <a:ext cx="3084499" cy="400110"/>
          </a:xfrm>
          <a:prstGeom prst="rect">
            <a:avLst/>
          </a:prstGeom>
          <a:noFill/>
        </p:spPr>
        <p:txBody>
          <a:bodyPr wrap="none" rtlCol="0">
            <a:spAutoFit/>
          </a:bodyPr>
          <a:lstStyle/>
          <a:p>
            <a:r>
              <a:rPr lang="en-US" sz="2000" dirty="0"/>
              <a:t>Can be eliminated by Rule 2</a:t>
            </a:r>
          </a:p>
        </p:txBody>
      </p:sp>
      <p:cxnSp>
        <p:nvCxnSpPr>
          <p:cNvPr id="79" name="Straight Arrow Connector 78"/>
          <p:cNvCxnSpPr>
            <a:endCxn id="69" idx="5"/>
          </p:cNvCxnSpPr>
          <p:nvPr/>
        </p:nvCxnSpPr>
        <p:spPr>
          <a:xfrm flipH="1" flipV="1">
            <a:off x="6356607" y="3863450"/>
            <a:ext cx="729993" cy="937150"/>
          </a:xfrm>
          <a:prstGeom prst="straightConnector1">
            <a:avLst/>
          </a:prstGeom>
          <a:ln w="508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endCxn id="52" idx="5"/>
          </p:cNvCxnSpPr>
          <p:nvPr/>
        </p:nvCxnSpPr>
        <p:spPr>
          <a:xfrm flipH="1" flipV="1">
            <a:off x="4088290" y="3924184"/>
            <a:ext cx="2737704" cy="975366"/>
          </a:xfrm>
          <a:prstGeom prst="straightConnector1">
            <a:avLst/>
          </a:prstGeom>
          <a:ln w="508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4" name="TextBox 83"/>
          <p:cNvSpPr txBox="1"/>
          <p:nvPr/>
        </p:nvSpPr>
        <p:spPr>
          <a:xfrm>
            <a:off x="381000" y="5257800"/>
            <a:ext cx="2771400" cy="400110"/>
          </a:xfrm>
          <a:prstGeom prst="rect">
            <a:avLst/>
          </a:prstGeom>
          <a:noFill/>
        </p:spPr>
        <p:txBody>
          <a:bodyPr wrap="none" rtlCol="0">
            <a:spAutoFit/>
          </a:bodyPr>
          <a:lstStyle/>
          <a:p>
            <a:r>
              <a:rPr lang="en-US" sz="2000" dirty="0"/>
              <a:t>Can be merged by Rule 1</a:t>
            </a:r>
          </a:p>
        </p:txBody>
      </p:sp>
      <p:cxnSp>
        <p:nvCxnSpPr>
          <p:cNvPr id="85" name="Straight Arrow Connector 84"/>
          <p:cNvCxnSpPr>
            <a:endCxn id="44" idx="3"/>
          </p:cNvCxnSpPr>
          <p:nvPr/>
        </p:nvCxnSpPr>
        <p:spPr>
          <a:xfrm flipV="1">
            <a:off x="1568194" y="3922385"/>
            <a:ext cx="818070" cy="1281965"/>
          </a:xfrm>
          <a:prstGeom prst="straightConnector1">
            <a:avLst/>
          </a:prstGeom>
          <a:ln w="508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flipV="1">
            <a:off x="1600200" y="3962400"/>
            <a:ext cx="3276600" cy="1219200"/>
          </a:xfrm>
          <a:prstGeom prst="straightConnector1">
            <a:avLst/>
          </a:prstGeom>
          <a:ln w="508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nvGrpSpPr>
          <p:cNvPr id="89" name="Group 88"/>
          <p:cNvGrpSpPr/>
          <p:nvPr/>
        </p:nvGrpSpPr>
        <p:grpSpPr>
          <a:xfrm>
            <a:off x="0" y="6142038"/>
            <a:ext cx="9144000" cy="715962"/>
            <a:chOff x="0" y="6142038"/>
            <a:chExt cx="9144000" cy="715962"/>
          </a:xfrm>
        </p:grpSpPr>
        <p:pic>
          <p:nvPicPr>
            <p:cNvPr id="9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9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7284"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076281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84"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Reduced Ordered Binary Decision Diagram</a:t>
            </a:r>
          </a:p>
        </p:txBody>
      </p:sp>
      <p:sp>
        <p:nvSpPr>
          <p:cNvPr id="42" name="Content Placeholder 3"/>
          <p:cNvSpPr txBox="1">
            <a:spLocks/>
          </p:cNvSpPr>
          <p:nvPr/>
        </p:nvSpPr>
        <p:spPr>
          <a:xfrm>
            <a:off x="67981" y="914400"/>
            <a:ext cx="4267200" cy="419100"/>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Formula: ( x | ~ y) &amp; (y | z)</a:t>
            </a:r>
          </a:p>
        </p:txBody>
      </p:sp>
      <p:grpSp>
        <p:nvGrpSpPr>
          <p:cNvPr id="5" name="Group 33"/>
          <p:cNvGrpSpPr/>
          <p:nvPr/>
        </p:nvGrpSpPr>
        <p:grpSpPr>
          <a:xfrm>
            <a:off x="2296990" y="1447800"/>
            <a:ext cx="3287652" cy="3702843"/>
            <a:chOff x="2296990" y="1447800"/>
            <a:chExt cx="3287652" cy="3702843"/>
          </a:xfrm>
        </p:grpSpPr>
        <p:grpSp>
          <p:nvGrpSpPr>
            <p:cNvPr id="6" name="Group 12"/>
            <p:cNvGrpSpPr/>
            <p:nvPr/>
          </p:nvGrpSpPr>
          <p:grpSpPr>
            <a:xfrm>
              <a:off x="3297933" y="1447800"/>
              <a:ext cx="1901596" cy="990600"/>
              <a:chOff x="3297933" y="1447800"/>
              <a:chExt cx="1901596" cy="990600"/>
            </a:xfrm>
          </p:grpSpPr>
          <p:grpSp>
            <p:nvGrpSpPr>
              <p:cNvPr id="7" name="Group 4"/>
              <p:cNvGrpSpPr/>
              <p:nvPr/>
            </p:nvGrpSpPr>
            <p:grpSpPr>
              <a:xfrm>
                <a:off x="3657600" y="1447800"/>
                <a:ext cx="609600" cy="533400"/>
                <a:chOff x="3657600" y="1447800"/>
                <a:chExt cx="609600" cy="533400"/>
              </a:xfrm>
            </p:grpSpPr>
            <p:sp>
              <p:nvSpPr>
                <p:cNvPr id="3" name="Oval 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3814763" y="1514445"/>
                  <a:ext cx="295274" cy="400110"/>
                </a:xfrm>
                <a:prstGeom prst="rect">
                  <a:avLst/>
                </a:prstGeom>
                <a:noFill/>
              </p:spPr>
              <p:txBody>
                <a:bodyPr wrap="none" rtlCol="0">
                  <a:spAutoFit/>
                </a:bodyPr>
                <a:lstStyle/>
                <a:p>
                  <a:r>
                    <a:rPr lang="en-US" sz="2000" dirty="0"/>
                    <a:t>x</a:t>
                  </a:r>
                </a:p>
              </p:txBody>
            </p:sp>
          </p:grpSp>
          <p:cxnSp>
            <p:nvCxnSpPr>
              <p:cNvPr id="9" name="Straight Arrow Connector 8"/>
              <p:cNvCxnSpPr>
                <a:stCxn id="3" idx="3"/>
                <a:endCxn id="24" idx="0"/>
              </p:cNvCxnSpPr>
              <p:nvPr/>
            </p:nvCxnSpPr>
            <p:spPr>
              <a:xfrm flipH="1">
                <a:off x="3309750" y="1903085"/>
                <a:ext cx="437124"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3" idx="5"/>
                <a:endCxn id="32" idx="0"/>
              </p:cNvCxnSpPr>
              <p:nvPr/>
            </p:nvCxnSpPr>
            <p:spPr>
              <a:xfrm>
                <a:off x="4177926" y="1903085"/>
                <a:ext cx="1021603"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37178" y="1787293"/>
                <a:ext cx="314510" cy="400110"/>
              </a:xfrm>
              <a:prstGeom prst="rect">
                <a:avLst/>
              </a:prstGeom>
              <a:noFill/>
            </p:spPr>
            <p:txBody>
              <a:bodyPr wrap="none" rtlCol="0">
                <a:spAutoFit/>
              </a:bodyPr>
              <a:lstStyle/>
              <a:p>
                <a:r>
                  <a:rPr lang="en-US" sz="2000" dirty="0"/>
                  <a:t>1</a:t>
                </a:r>
              </a:p>
            </p:txBody>
          </p:sp>
          <p:sp>
            <p:nvSpPr>
              <p:cNvPr id="15" name="TextBox 14"/>
              <p:cNvSpPr txBox="1"/>
              <p:nvPr/>
            </p:nvSpPr>
            <p:spPr>
              <a:xfrm>
                <a:off x="3297933" y="1850122"/>
                <a:ext cx="314510" cy="400110"/>
              </a:xfrm>
              <a:prstGeom prst="rect">
                <a:avLst/>
              </a:prstGeom>
              <a:noFill/>
            </p:spPr>
            <p:txBody>
              <a:bodyPr wrap="none" rtlCol="0">
                <a:spAutoFit/>
              </a:bodyPr>
              <a:lstStyle/>
              <a:p>
                <a:r>
                  <a:rPr lang="en-US" sz="2000" dirty="0"/>
                  <a:t>0</a:t>
                </a:r>
              </a:p>
            </p:txBody>
          </p:sp>
        </p:grpSp>
        <p:grpSp>
          <p:nvGrpSpPr>
            <p:cNvPr id="8" name="Group 17"/>
            <p:cNvGrpSpPr/>
            <p:nvPr/>
          </p:nvGrpSpPr>
          <p:grpSpPr>
            <a:xfrm>
              <a:off x="2601790" y="2438400"/>
              <a:ext cx="1205064" cy="2281808"/>
              <a:chOff x="3254440" y="1447800"/>
              <a:chExt cx="1205064" cy="2281808"/>
            </a:xfrm>
          </p:grpSpPr>
          <p:grpSp>
            <p:nvGrpSpPr>
              <p:cNvPr id="10" name="Group 18"/>
              <p:cNvGrpSpPr/>
              <p:nvPr/>
            </p:nvGrpSpPr>
            <p:grpSpPr>
              <a:xfrm>
                <a:off x="3657600" y="1447800"/>
                <a:ext cx="609600" cy="533400"/>
                <a:chOff x="3657600" y="1447800"/>
                <a:chExt cx="609600" cy="533400"/>
              </a:xfrm>
            </p:grpSpPr>
            <p:sp>
              <p:nvSpPr>
                <p:cNvPr id="24" name="Oval 2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0" name="Straight Arrow Connector 19"/>
              <p:cNvCxnSpPr>
                <a:stCxn id="24" idx="3"/>
                <a:endCxn id="44" idx="0"/>
              </p:cNvCxnSpPr>
              <p:nvPr/>
            </p:nvCxnSpPr>
            <p:spPr>
              <a:xfrm flipH="1">
                <a:off x="3254440" y="1903085"/>
                <a:ext cx="492434" cy="5734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77" idx="0"/>
              </p:cNvCxnSpPr>
              <p:nvPr/>
            </p:nvCxnSpPr>
            <p:spPr>
              <a:xfrm flipH="1">
                <a:off x="4131245" y="1863022"/>
                <a:ext cx="58616" cy="186658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144994" y="2453339"/>
                <a:ext cx="314510" cy="400110"/>
              </a:xfrm>
              <a:prstGeom prst="rect">
                <a:avLst/>
              </a:prstGeom>
              <a:noFill/>
            </p:spPr>
            <p:txBody>
              <a:bodyPr wrap="none" rtlCol="0">
                <a:spAutoFit/>
              </a:bodyPr>
              <a:lstStyle/>
              <a:p>
                <a:r>
                  <a:rPr lang="en-US" sz="2000" dirty="0"/>
                  <a:t>1</a:t>
                </a:r>
              </a:p>
            </p:txBody>
          </p:sp>
          <p:sp>
            <p:nvSpPr>
              <p:cNvPr id="23" name="TextBox 22"/>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1" name="Group 25"/>
            <p:cNvGrpSpPr/>
            <p:nvPr/>
          </p:nvGrpSpPr>
          <p:grpSpPr>
            <a:xfrm>
              <a:off x="2817316" y="2438400"/>
              <a:ext cx="2767326" cy="2281808"/>
              <a:chOff x="1580187" y="1447800"/>
              <a:chExt cx="2767326" cy="2281808"/>
            </a:xfrm>
          </p:grpSpPr>
          <p:grpSp>
            <p:nvGrpSpPr>
              <p:cNvPr id="13" name="Group 26"/>
              <p:cNvGrpSpPr/>
              <p:nvPr/>
            </p:nvGrpSpPr>
            <p:grpSpPr>
              <a:xfrm>
                <a:off x="3657600" y="1447800"/>
                <a:ext cx="609600" cy="533400"/>
                <a:chOff x="3657600" y="1447800"/>
                <a:chExt cx="609600" cy="533400"/>
              </a:xfrm>
            </p:grpSpPr>
            <p:sp>
              <p:nvSpPr>
                <p:cNvPr id="32" name="Oval 31"/>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8" name="Straight Arrow Connector 27"/>
              <p:cNvCxnSpPr>
                <a:stCxn id="32" idx="3"/>
                <a:endCxn id="44" idx="7"/>
              </p:cNvCxnSpPr>
              <p:nvPr/>
            </p:nvCxnSpPr>
            <p:spPr>
              <a:xfrm flipH="1">
                <a:off x="1580187" y="1903085"/>
                <a:ext cx="2166687" cy="65153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a:off x="3363078" y="1863022"/>
                <a:ext cx="826783" cy="186658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033003" y="2228850"/>
                <a:ext cx="314510" cy="400110"/>
              </a:xfrm>
              <a:prstGeom prst="rect">
                <a:avLst/>
              </a:prstGeom>
              <a:noFill/>
            </p:spPr>
            <p:txBody>
              <a:bodyPr wrap="none" rtlCol="0">
                <a:spAutoFit/>
              </a:bodyPr>
              <a:lstStyle/>
              <a:p>
                <a:r>
                  <a:rPr lang="en-US" sz="2000" dirty="0"/>
                  <a:t>1</a:t>
                </a:r>
              </a:p>
            </p:txBody>
          </p:sp>
          <p:sp>
            <p:nvSpPr>
              <p:cNvPr id="31" name="TextBox 30"/>
              <p:cNvSpPr txBox="1"/>
              <p:nvPr/>
            </p:nvSpPr>
            <p:spPr>
              <a:xfrm>
                <a:off x="3205823" y="1725114"/>
                <a:ext cx="314510" cy="400110"/>
              </a:xfrm>
              <a:prstGeom prst="rect">
                <a:avLst/>
              </a:prstGeom>
              <a:noFill/>
            </p:spPr>
            <p:txBody>
              <a:bodyPr wrap="none" rtlCol="0">
                <a:spAutoFit/>
              </a:bodyPr>
              <a:lstStyle/>
              <a:p>
                <a:r>
                  <a:rPr lang="en-US" sz="2000" dirty="0"/>
                  <a:t>0</a:t>
                </a:r>
              </a:p>
            </p:txBody>
          </p:sp>
        </p:grpSp>
        <p:grpSp>
          <p:nvGrpSpPr>
            <p:cNvPr id="16" name="Group 36"/>
            <p:cNvGrpSpPr/>
            <p:nvPr/>
          </p:nvGrpSpPr>
          <p:grpSpPr>
            <a:xfrm>
              <a:off x="2296990" y="3467100"/>
              <a:ext cx="2339469" cy="1320026"/>
              <a:chOff x="3657600" y="1447800"/>
              <a:chExt cx="2339469" cy="1320026"/>
            </a:xfrm>
          </p:grpSpPr>
          <p:grpSp>
            <p:nvGrpSpPr>
              <p:cNvPr id="17" name="Group 37"/>
              <p:cNvGrpSpPr/>
              <p:nvPr/>
            </p:nvGrpSpPr>
            <p:grpSpPr>
              <a:xfrm>
                <a:off x="3657600" y="1447800"/>
                <a:ext cx="609600" cy="533400"/>
                <a:chOff x="3657600" y="1447800"/>
                <a:chExt cx="609600" cy="533400"/>
              </a:xfrm>
            </p:grpSpPr>
            <p:sp>
              <p:nvSpPr>
                <p:cNvPr id="44" name="Oval 4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39" name="Straight Arrow Connector 38"/>
              <p:cNvCxnSpPr>
                <a:stCxn id="44" idx="3"/>
                <a:endCxn id="77" idx="0"/>
              </p:cNvCxnSpPr>
              <p:nvPr/>
            </p:nvCxnSpPr>
            <p:spPr>
              <a:xfrm>
                <a:off x="3746874" y="1903085"/>
                <a:ext cx="1092331" cy="7978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endCxn id="82" idx="0"/>
              </p:cNvCxnSpPr>
              <p:nvPr/>
            </p:nvCxnSpPr>
            <p:spPr>
              <a:xfrm>
                <a:off x="4189861" y="1863022"/>
                <a:ext cx="1807208" cy="90480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344033" y="1708658"/>
                <a:ext cx="314510" cy="400110"/>
              </a:xfrm>
              <a:prstGeom prst="rect">
                <a:avLst/>
              </a:prstGeom>
              <a:noFill/>
            </p:spPr>
            <p:txBody>
              <a:bodyPr wrap="none" rtlCol="0">
                <a:spAutoFit/>
              </a:bodyPr>
              <a:lstStyle/>
              <a:p>
                <a:r>
                  <a:rPr lang="en-US" sz="2000" dirty="0"/>
                  <a:t>1</a:t>
                </a:r>
              </a:p>
            </p:txBody>
          </p:sp>
          <p:sp>
            <p:nvSpPr>
              <p:cNvPr id="43" name="TextBox 42"/>
              <p:cNvSpPr txBox="1"/>
              <p:nvPr/>
            </p:nvSpPr>
            <p:spPr>
              <a:xfrm>
                <a:off x="3873708" y="2071341"/>
                <a:ext cx="314510" cy="400110"/>
              </a:xfrm>
              <a:prstGeom prst="rect">
                <a:avLst/>
              </a:prstGeom>
              <a:noFill/>
            </p:spPr>
            <p:txBody>
              <a:bodyPr wrap="none" rtlCol="0">
                <a:spAutoFit/>
              </a:bodyPr>
              <a:lstStyle/>
              <a:p>
                <a:r>
                  <a:rPr lang="en-US" sz="2000" dirty="0"/>
                  <a:t>0</a:t>
                </a:r>
              </a:p>
            </p:txBody>
          </p:sp>
        </p:grpSp>
        <p:grpSp>
          <p:nvGrpSpPr>
            <p:cNvPr id="18" name="Group 7"/>
            <p:cNvGrpSpPr/>
            <p:nvPr/>
          </p:nvGrpSpPr>
          <p:grpSpPr>
            <a:xfrm>
              <a:off x="3274791" y="4720208"/>
              <a:ext cx="374808" cy="400110"/>
              <a:chOff x="3385815" y="4387703"/>
              <a:chExt cx="374808" cy="400110"/>
            </a:xfrm>
          </p:grpSpPr>
          <p:sp>
            <p:nvSpPr>
              <p:cNvPr id="76" name="Rectangle 75"/>
              <p:cNvSpPr/>
              <p:nvPr/>
            </p:nvSpPr>
            <p:spPr>
              <a:xfrm>
                <a:off x="3385815" y="4424296"/>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3432364" y="4387703"/>
                <a:ext cx="314510" cy="400110"/>
              </a:xfrm>
              <a:prstGeom prst="rect">
                <a:avLst/>
              </a:prstGeom>
              <a:noFill/>
            </p:spPr>
            <p:txBody>
              <a:bodyPr wrap="none" rtlCol="0">
                <a:spAutoFit/>
              </a:bodyPr>
              <a:lstStyle/>
              <a:p>
                <a:r>
                  <a:rPr lang="en-US" sz="2000" dirty="0"/>
                  <a:t>0</a:t>
                </a:r>
              </a:p>
            </p:txBody>
          </p:sp>
        </p:grpSp>
        <p:grpSp>
          <p:nvGrpSpPr>
            <p:cNvPr id="19" name="Group 9"/>
            <p:cNvGrpSpPr/>
            <p:nvPr/>
          </p:nvGrpSpPr>
          <p:grpSpPr>
            <a:xfrm>
              <a:off x="4449055" y="4750533"/>
              <a:ext cx="374808" cy="400110"/>
              <a:chOff x="6429789" y="4289087"/>
              <a:chExt cx="374808" cy="400110"/>
            </a:xfrm>
          </p:grpSpPr>
          <p:sp>
            <p:nvSpPr>
              <p:cNvPr id="82" name="Rectangle 81"/>
              <p:cNvSpPr/>
              <p:nvPr/>
            </p:nvSpPr>
            <p:spPr>
              <a:xfrm>
                <a:off x="6429789" y="4325680"/>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p:cNvSpPr txBox="1"/>
              <p:nvPr/>
            </p:nvSpPr>
            <p:spPr>
              <a:xfrm>
                <a:off x="6476338" y="4289087"/>
                <a:ext cx="314510" cy="400110"/>
              </a:xfrm>
              <a:prstGeom prst="rect">
                <a:avLst/>
              </a:prstGeom>
              <a:noFill/>
            </p:spPr>
            <p:txBody>
              <a:bodyPr wrap="none" rtlCol="0">
                <a:spAutoFit/>
              </a:bodyPr>
              <a:lstStyle/>
              <a:p>
                <a:r>
                  <a:rPr lang="en-US" sz="2000" dirty="0"/>
                  <a:t>1</a:t>
                </a:r>
              </a:p>
            </p:txBody>
          </p:sp>
        </p:grpSp>
      </p:grpSp>
      <p:sp>
        <p:nvSpPr>
          <p:cNvPr id="88" name="Content Placeholder 3"/>
          <p:cNvSpPr txBox="1">
            <a:spLocks/>
          </p:cNvSpPr>
          <p:nvPr/>
        </p:nvSpPr>
        <p:spPr>
          <a:xfrm>
            <a:off x="5051892" y="923954"/>
            <a:ext cx="4220416" cy="1326277"/>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Rule 1: Merge isomorphic vertices</a:t>
            </a:r>
          </a:p>
          <a:p>
            <a:pPr>
              <a:spcBef>
                <a:spcPct val="20000"/>
              </a:spcBef>
              <a:defRPr/>
            </a:pPr>
            <a:r>
              <a:rPr lang="en-US" sz="2000" dirty="0">
                <a:latin typeface="Comic Sans MS" pitchFamily="66" charset="0"/>
              </a:rPr>
              <a:t>Rule 2: Eliminate a node if </a:t>
            </a:r>
          </a:p>
          <a:p>
            <a:pPr>
              <a:spcBef>
                <a:spcPct val="20000"/>
              </a:spcBef>
              <a:defRPr/>
            </a:pPr>
            <a:r>
              <a:rPr lang="en-US" sz="2000" dirty="0">
                <a:latin typeface="Comic Sans MS" pitchFamily="66" charset="0"/>
              </a:rPr>
              <a:t>left child = Right child</a:t>
            </a:r>
          </a:p>
        </p:txBody>
      </p:sp>
      <p:sp>
        <p:nvSpPr>
          <p:cNvPr id="73" name="TextBox 72"/>
          <p:cNvSpPr txBox="1"/>
          <p:nvPr/>
        </p:nvSpPr>
        <p:spPr>
          <a:xfrm>
            <a:off x="1901544" y="3443939"/>
            <a:ext cx="300037" cy="400110"/>
          </a:xfrm>
          <a:prstGeom prst="rect">
            <a:avLst/>
          </a:prstGeom>
          <a:noFill/>
        </p:spPr>
        <p:txBody>
          <a:bodyPr wrap="square" rtlCol="0">
            <a:spAutoFit/>
          </a:bodyPr>
          <a:lstStyle/>
          <a:p>
            <a:r>
              <a:rPr lang="en-US" sz="2000" dirty="0"/>
              <a:t>z</a:t>
            </a:r>
          </a:p>
        </p:txBody>
      </p:sp>
      <p:sp>
        <p:nvSpPr>
          <p:cNvPr id="74" name="TextBox 73"/>
          <p:cNvSpPr txBox="1"/>
          <p:nvPr/>
        </p:nvSpPr>
        <p:spPr>
          <a:xfrm>
            <a:off x="5602581" y="2526962"/>
            <a:ext cx="950619" cy="400110"/>
          </a:xfrm>
          <a:prstGeom prst="rect">
            <a:avLst/>
          </a:prstGeom>
          <a:noFill/>
        </p:spPr>
        <p:txBody>
          <a:bodyPr wrap="square" rtlCol="0">
            <a:spAutoFit/>
          </a:bodyPr>
          <a:lstStyle/>
          <a:p>
            <a:r>
              <a:rPr lang="en-US" sz="2000" dirty="0"/>
              <a:t>y | z</a:t>
            </a:r>
          </a:p>
        </p:txBody>
      </p:sp>
      <p:sp>
        <p:nvSpPr>
          <p:cNvPr id="75" name="TextBox 74"/>
          <p:cNvSpPr txBox="1"/>
          <p:nvPr/>
        </p:nvSpPr>
        <p:spPr>
          <a:xfrm>
            <a:off x="1978843" y="2279252"/>
            <a:ext cx="950619" cy="400110"/>
          </a:xfrm>
          <a:prstGeom prst="rect">
            <a:avLst/>
          </a:prstGeom>
          <a:noFill/>
        </p:spPr>
        <p:txBody>
          <a:bodyPr wrap="square" rtlCol="0">
            <a:spAutoFit/>
          </a:bodyPr>
          <a:lstStyle/>
          <a:p>
            <a:r>
              <a:rPr lang="en-US" sz="2000" dirty="0"/>
              <a:t>~y | z</a:t>
            </a:r>
          </a:p>
        </p:txBody>
      </p:sp>
      <p:sp>
        <p:nvSpPr>
          <p:cNvPr id="50" name="TextBox 49"/>
          <p:cNvSpPr txBox="1"/>
          <p:nvPr/>
        </p:nvSpPr>
        <p:spPr>
          <a:xfrm>
            <a:off x="4648200" y="5257800"/>
            <a:ext cx="4343400" cy="400110"/>
          </a:xfrm>
          <a:prstGeom prst="rect">
            <a:avLst/>
          </a:prstGeom>
          <a:noFill/>
        </p:spPr>
        <p:txBody>
          <a:bodyPr wrap="square" rtlCol="0">
            <a:spAutoFit/>
          </a:bodyPr>
          <a:lstStyle/>
          <a:p>
            <a:r>
              <a:rPr lang="en-US" sz="2000" dirty="0"/>
              <a:t>No more reduction possible!</a:t>
            </a:r>
          </a:p>
        </p:txBody>
      </p:sp>
      <p:grpSp>
        <p:nvGrpSpPr>
          <p:cNvPr id="55" name="Group 54"/>
          <p:cNvGrpSpPr/>
          <p:nvPr/>
        </p:nvGrpSpPr>
        <p:grpSpPr>
          <a:xfrm>
            <a:off x="0" y="6142038"/>
            <a:ext cx="9144000" cy="715962"/>
            <a:chOff x="0" y="6142038"/>
            <a:chExt cx="9144000" cy="715962"/>
          </a:xfrm>
        </p:grpSpPr>
        <p:pic>
          <p:nvPicPr>
            <p:cNvPr id="5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5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5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830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995390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74" grpId="0"/>
      <p:bldP spid="75" grpId="0"/>
      <p:bldP spid="50"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ROBDD Properties</a:t>
            </a:r>
          </a:p>
        </p:txBody>
      </p:sp>
      <p:sp>
        <p:nvSpPr>
          <p:cNvPr id="42" name="Content Placeholder 3"/>
          <p:cNvSpPr txBox="1">
            <a:spLocks/>
          </p:cNvSpPr>
          <p:nvPr/>
        </p:nvSpPr>
        <p:spPr>
          <a:xfrm>
            <a:off x="0" y="809585"/>
            <a:ext cx="9144000" cy="3914815"/>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Key restriction: Variables appear in same order on each path</a:t>
            </a:r>
          </a:p>
          <a:p>
            <a:pPr marL="800100" lvl="1" indent="-342900">
              <a:spcBef>
                <a:spcPct val="20000"/>
              </a:spcBef>
              <a:buFont typeface="Wingdings" panose="05000000000000000000" pitchFamily="2" charset="2"/>
              <a:buChar char="§"/>
              <a:defRPr/>
            </a:pPr>
            <a:r>
              <a:rPr lang="en-US" sz="2000" dirty="0">
                <a:latin typeface="Comic Sans MS" pitchFamily="66" charset="0"/>
              </a:rPr>
              <a:t>Not every variable needs to appear on every path</a:t>
            </a:r>
          </a:p>
          <a:p>
            <a:pPr marL="800100" lvl="1" indent="-342900">
              <a:spcBef>
                <a:spcPct val="20000"/>
              </a:spcBef>
              <a:buFont typeface="Wingdings" panose="05000000000000000000"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The order in which reductions are applied does not matter</a:t>
            </a:r>
          </a:p>
          <a:p>
            <a:pPr marL="914400" lvl="1" indent="-457200">
              <a:spcBef>
                <a:spcPct val="20000"/>
              </a:spcBef>
              <a:buFont typeface="Wingdings" panose="05000000000000000000" pitchFamily="2" charset="2"/>
              <a:buChar char="§"/>
              <a:defRPr/>
            </a:pPr>
            <a:r>
              <a:rPr lang="en-US" sz="2000" dirty="0">
                <a:latin typeface="Comic Sans MS" pitchFamily="66" charset="0"/>
              </a:rPr>
              <a:t>Final result depends only on the function being represented</a:t>
            </a:r>
            <a:endParaRPr lang="en-US" sz="2000" dirty="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a:latin typeface="Comic Sans MS" pitchFamily="66" charset="0"/>
              </a:rPr>
              <a:t>Once we fix variable ordering, corresponding ROBDD is </a:t>
            </a:r>
            <a:r>
              <a:rPr lang="en-US" sz="2000" dirty="0">
                <a:solidFill>
                  <a:srgbClr val="FF0000"/>
                </a:solidFill>
                <a:latin typeface="Comic Sans MS" pitchFamily="66" charset="0"/>
              </a:rPr>
              <a:t>canonical</a:t>
            </a:r>
          </a:p>
          <a:p>
            <a:pPr marL="914400" lvl="1" indent="-457200">
              <a:spcBef>
                <a:spcPct val="20000"/>
              </a:spcBef>
              <a:buFont typeface="Wingdings" panose="05000000000000000000" pitchFamily="2" charset="2"/>
              <a:buChar char="§"/>
              <a:defRPr/>
            </a:pPr>
            <a:endParaRPr lang="en-US" sz="2000" dirty="0">
              <a:solidFill>
                <a:srgbClr val="FF0000"/>
              </a:solidFill>
              <a:latin typeface="Comic Sans MS" pitchFamily="66" charset="0"/>
            </a:endParaRPr>
          </a:p>
          <a:p>
            <a:pPr marL="457200" indent="-457200">
              <a:spcBef>
                <a:spcPct val="20000"/>
              </a:spcBef>
              <a:buFont typeface="Wingdings" panose="05000000000000000000" pitchFamily="2" charset="2"/>
              <a:buChar char="q"/>
              <a:defRPr/>
            </a:pPr>
            <a:r>
              <a:rPr lang="en-US" sz="2000" dirty="0">
                <a:latin typeface="Comic Sans MS" pitchFamily="66" charset="0"/>
              </a:rPr>
              <a:t>Minimal: Smallest possible decision graph given the ordering restriction</a:t>
            </a:r>
          </a:p>
          <a:p>
            <a:pPr marL="914400" lvl="1" indent="-457200">
              <a:spcBef>
                <a:spcPct val="20000"/>
              </a:spcBef>
              <a:buFont typeface="Wingdings" panose="05000000000000000000" pitchFamily="2" charset="2"/>
              <a:buChar char="§"/>
              <a:defRPr/>
            </a:pPr>
            <a:r>
              <a:rPr lang="en-US" sz="2000" dirty="0">
                <a:latin typeface="Comic Sans MS" pitchFamily="66" charset="0"/>
              </a:rPr>
              <a:t>No other reductions possible</a:t>
            </a:r>
          </a:p>
          <a:p>
            <a:pPr marL="914400" lvl="1" indent="-457200">
              <a:spcBef>
                <a:spcPct val="20000"/>
              </a:spcBef>
              <a:buFont typeface="Wingdings" panose="05000000000000000000" pitchFamily="2" charset="2"/>
              <a:buChar char="§"/>
              <a:defRPr/>
            </a:pPr>
            <a:endParaRPr lang="en-US" sz="2000" dirty="0">
              <a:latin typeface="Comic Sans MS" pitchFamily="66" charset="0"/>
            </a:endParaRPr>
          </a:p>
          <a:p>
            <a:pPr marL="457200" indent="-457200">
              <a:spcBef>
                <a:spcPct val="20000"/>
              </a:spcBef>
              <a:buFont typeface="Wingdings" panose="05000000000000000000" pitchFamily="2" charset="2"/>
              <a:buChar char="q"/>
              <a:defRPr/>
            </a:pPr>
            <a:r>
              <a:rPr lang="en-US" sz="2000" dirty="0">
                <a:latin typeface="Comic Sans MS" pitchFamily="66" charset="0"/>
              </a:rPr>
              <a:t>One does not have to first build the complete tree, and then reduce</a:t>
            </a:r>
          </a:p>
          <a:p>
            <a:pPr marL="457200" indent="-457200">
              <a:spcBef>
                <a:spcPct val="20000"/>
              </a:spcBef>
              <a:buFont typeface="Wingdings" panose="05000000000000000000" pitchFamily="2" charset="2"/>
              <a:buChar char="q"/>
              <a:defRPr/>
            </a:pP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933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127325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Example Constructing ROBDD</a:t>
            </a:r>
          </a:p>
        </p:txBody>
      </p:sp>
      <p:sp>
        <p:nvSpPr>
          <p:cNvPr id="42" name="Content Placeholder 3"/>
          <p:cNvSpPr txBox="1">
            <a:spLocks/>
          </p:cNvSpPr>
          <p:nvPr/>
        </p:nvSpPr>
        <p:spPr>
          <a:xfrm>
            <a:off x="67981" y="914400"/>
            <a:ext cx="4267200" cy="419100"/>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Formula: ( x &amp;  y) | (x’ &amp; y’)</a:t>
            </a:r>
          </a:p>
        </p:txBody>
      </p:sp>
      <p:grpSp>
        <p:nvGrpSpPr>
          <p:cNvPr id="5" name="Group 10"/>
          <p:cNvGrpSpPr/>
          <p:nvPr/>
        </p:nvGrpSpPr>
        <p:grpSpPr>
          <a:xfrm>
            <a:off x="3004950" y="1447800"/>
            <a:ext cx="2499379" cy="1524000"/>
            <a:chOff x="3004950" y="1447800"/>
            <a:chExt cx="2499379" cy="1524000"/>
          </a:xfrm>
        </p:grpSpPr>
        <p:grpSp>
          <p:nvGrpSpPr>
            <p:cNvPr id="6" name="Group 12"/>
            <p:cNvGrpSpPr/>
            <p:nvPr/>
          </p:nvGrpSpPr>
          <p:grpSpPr>
            <a:xfrm>
              <a:off x="3297933" y="1447800"/>
              <a:ext cx="1901596" cy="990600"/>
              <a:chOff x="3297933" y="1447800"/>
              <a:chExt cx="1901596" cy="990600"/>
            </a:xfrm>
          </p:grpSpPr>
          <p:grpSp>
            <p:nvGrpSpPr>
              <p:cNvPr id="7" name="Group 4"/>
              <p:cNvGrpSpPr/>
              <p:nvPr/>
            </p:nvGrpSpPr>
            <p:grpSpPr>
              <a:xfrm>
                <a:off x="3657600" y="1447800"/>
                <a:ext cx="609600" cy="533400"/>
                <a:chOff x="3657600" y="1447800"/>
                <a:chExt cx="609600" cy="533400"/>
              </a:xfrm>
            </p:grpSpPr>
            <p:sp>
              <p:nvSpPr>
                <p:cNvPr id="3" name="Oval 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3814763" y="1514445"/>
                  <a:ext cx="295274" cy="400110"/>
                </a:xfrm>
                <a:prstGeom prst="rect">
                  <a:avLst/>
                </a:prstGeom>
                <a:noFill/>
              </p:spPr>
              <p:txBody>
                <a:bodyPr wrap="none" rtlCol="0">
                  <a:spAutoFit/>
                </a:bodyPr>
                <a:lstStyle/>
                <a:p>
                  <a:r>
                    <a:rPr lang="en-US" sz="2000" dirty="0"/>
                    <a:t>x</a:t>
                  </a:r>
                </a:p>
              </p:txBody>
            </p:sp>
          </p:grpSp>
          <p:cxnSp>
            <p:nvCxnSpPr>
              <p:cNvPr id="9" name="Straight Arrow Connector 8"/>
              <p:cNvCxnSpPr>
                <a:stCxn id="3" idx="3"/>
                <a:endCxn id="24" idx="0"/>
              </p:cNvCxnSpPr>
              <p:nvPr/>
            </p:nvCxnSpPr>
            <p:spPr>
              <a:xfrm flipH="1">
                <a:off x="3309750" y="1903085"/>
                <a:ext cx="437124"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3" idx="5"/>
                <a:endCxn id="32" idx="0"/>
              </p:cNvCxnSpPr>
              <p:nvPr/>
            </p:nvCxnSpPr>
            <p:spPr>
              <a:xfrm>
                <a:off x="4177926" y="1903085"/>
                <a:ext cx="1021603"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37178" y="1787293"/>
                <a:ext cx="314510" cy="400110"/>
              </a:xfrm>
              <a:prstGeom prst="rect">
                <a:avLst/>
              </a:prstGeom>
              <a:noFill/>
            </p:spPr>
            <p:txBody>
              <a:bodyPr wrap="none" rtlCol="0">
                <a:spAutoFit/>
              </a:bodyPr>
              <a:lstStyle/>
              <a:p>
                <a:r>
                  <a:rPr lang="en-US" sz="2000" dirty="0"/>
                  <a:t>1</a:t>
                </a:r>
              </a:p>
            </p:txBody>
          </p:sp>
          <p:sp>
            <p:nvSpPr>
              <p:cNvPr id="15" name="TextBox 14"/>
              <p:cNvSpPr txBox="1"/>
              <p:nvPr/>
            </p:nvSpPr>
            <p:spPr>
              <a:xfrm>
                <a:off x="3297933" y="1850122"/>
                <a:ext cx="314510" cy="400110"/>
              </a:xfrm>
              <a:prstGeom prst="rect">
                <a:avLst/>
              </a:prstGeom>
              <a:noFill/>
            </p:spPr>
            <p:txBody>
              <a:bodyPr wrap="none" rtlCol="0">
                <a:spAutoFit/>
              </a:bodyPr>
              <a:lstStyle/>
              <a:p>
                <a:r>
                  <a:rPr lang="en-US" sz="2000" dirty="0"/>
                  <a:t>0</a:t>
                </a:r>
              </a:p>
            </p:txBody>
          </p:sp>
        </p:grpSp>
        <p:sp>
          <p:nvSpPr>
            <p:cNvPr id="24" name="Oval 23"/>
            <p:cNvSpPr/>
            <p:nvPr/>
          </p:nvSpPr>
          <p:spPr>
            <a:xfrm>
              <a:off x="3004950" y="24384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4894729" y="24384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5584642" y="2453512"/>
            <a:ext cx="1349793" cy="400110"/>
          </a:xfrm>
          <a:prstGeom prst="rect">
            <a:avLst/>
          </a:prstGeom>
          <a:noFill/>
        </p:spPr>
        <p:txBody>
          <a:bodyPr wrap="none" rtlCol="0">
            <a:spAutoFit/>
          </a:bodyPr>
          <a:lstStyle/>
          <a:p>
            <a:r>
              <a:rPr lang="en-US" sz="2000" dirty="0"/>
              <a:t>y | (x’ &amp; y’)</a:t>
            </a:r>
          </a:p>
        </p:txBody>
      </p:sp>
      <p:grpSp>
        <p:nvGrpSpPr>
          <p:cNvPr id="8" name="Group 45"/>
          <p:cNvGrpSpPr/>
          <p:nvPr/>
        </p:nvGrpSpPr>
        <p:grpSpPr>
          <a:xfrm>
            <a:off x="3614550" y="2319143"/>
            <a:ext cx="1280179" cy="400110"/>
            <a:chOff x="3614550" y="2319143"/>
            <a:chExt cx="1280179" cy="400110"/>
          </a:xfrm>
        </p:grpSpPr>
        <p:cxnSp>
          <p:nvCxnSpPr>
            <p:cNvPr id="28" name="Straight Arrow Connector 27"/>
            <p:cNvCxnSpPr>
              <a:stCxn id="32" idx="2"/>
              <a:endCxn id="24" idx="6"/>
            </p:cNvCxnSpPr>
            <p:nvPr/>
          </p:nvCxnSpPr>
          <p:spPr>
            <a:xfrm flipH="1">
              <a:off x="3614550" y="2705100"/>
              <a:ext cx="128017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4045221" y="2319143"/>
              <a:ext cx="314510" cy="400110"/>
            </a:xfrm>
            <a:prstGeom prst="rect">
              <a:avLst/>
            </a:prstGeom>
            <a:noFill/>
          </p:spPr>
          <p:txBody>
            <a:bodyPr wrap="none" rtlCol="0">
              <a:spAutoFit/>
            </a:bodyPr>
            <a:lstStyle/>
            <a:p>
              <a:r>
                <a:rPr lang="en-US" sz="2000" dirty="0"/>
                <a:t>0</a:t>
              </a:r>
            </a:p>
          </p:txBody>
        </p:sp>
      </p:grpSp>
      <p:sp>
        <p:nvSpPr>
          <p:cNvPr id="44" name="Oval 43"/>
          <p:cNvSpPr/>
          <p:nvPr/>
        </p:nvSpPr>
        <p:spPr>
          <a:xfrm>
            <a:off x="3724994" y="3447766"/>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3882157" y="3514411"/>
            <a:ext cx="371961" cy="400110"/>
          </a:xfrm>
          <a:prstGeom prst="rect">
            <a:avLst/>
          </a:prstGeom>
          <a:noFill/>
        </p:spPr>
        <p:txBody>
          <a:bodyPr wrap="none" rtlCol="0">
            <a:spAutoFit/>
          </a:bodyPr>
          <a:lstStyle/>
          <a:p>
            <a:r>
              <a:rPr lang="en-US" sz="2000" dirty="0"/>
              <a:t>y’</a:t>
            </a:r>
          </a:p>
        </p:txBody>
      </p:sp>
      <p:cxnSp>
        <p:nvCxnSpPr>
          <p:cNvPr id="39" name="Straight Arrow Connector 38"/>
          <p:cNvCxnSpPr>
            <a:endCxn id="76" idx="0"/>
          </p:cNvCxnSpPr>
          <p:nvPr/>
        </p:nvCxnSpPr>
        <p:spPr>
          <a:xfrm flipH="1">
            <a:off x="3462195" y="3896328"/>
            <a:ext cx="307896" cy="86047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endCxn id="83" idx="0"/>
          </p:cNvCxnSpPr>
          <p:nvPr/>
        </p:nvCxnSpPr>
        <p:spPr>
          <a:xfrm>
            <a:off x="4257255" y="3862988"/>
            <a:ext cx="395604" cy="88754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334594" y="3851094"/>
            <a:ext cx="314510" cy="400110"/>
          </a:xfrm>
          <a:prstGeom prst="rect">
            <a:avLst/>
          </a:prstGeom>
          <a:noFill/>
        </p:spPr>
        <p:txBody>
          <a:bodyPr wrap="none" rtlCol="0">
            <a:spAutoFit/>
          </a:bodyPr>
          <a:lstStyle/>
          <a:p>
            <a:r>
              <a:rPr lang="en-US" sz="2000" dirty="0"/>
              <a:t>1</a:t>
            </a:r>
          </a:p>
        </p:txBody>
      </p:sp>
      <p:sp>
        <p:nvSpPr>
          <p:cNvPr id="43" name="TextBox 42"/>
          <p:cNvSpPr txBox="1"/>
          <p:nvPr/>
        </p:nvSpPr>
        <p:spPr>
          <a:xfrm>
            <a:off x="3655272" y="4057899"/>
            <a:ext cx="314510" cy="400110"/>
          </a:xfrm>
          <a:prstGeom prst="rect">
            <a:avLst/>
          </a:prstGeom>
          <a:noFill/>
        </p:spPr>
        <p:txBody>
          <a:bodyPr wrap="none" rtlCol="0">
            <a:spAutoFit/>
          </a:bodyPr>
          <a:lstStyle/>
          <a:p>
            <a:r>
              <a:rPr lang="en-US" sz="2000" dirty="0"/>
              <a:t>0</a:t>
            </a:r>
          </a:p>
        </p:txBody>
      </p:sp>
      <p:grpSp>
        <p:nvGrpSpPr>
          <p:cNvPr id="10" name="Group 54"/>
          <p:cNvGrpSpPr/>
          <p:nvPr/>
        </p:nvGrpSpPr>
        <p:grpSpPr>
          <a:xfrm>
            <a:off x="3006830" y="2971800"/>
            <a:ext cx="642769" cy="2148518"/>
            <a:chOff x="3006830" y="2971800"/>
            <a:chExt cx="642769" cy="2148518"/>
          </a:xfrm>
        </p:grpSpPr>
        <p:cxnSp>
          <p:nvCxnSpPr>
            <p:cNvPr id="21" name="Straight Arrow Connector 20"/>
            <p:cNvCxnSpPr>
              <a:stCxn id="24" idx="4"/>
              <a:endCxn id="77" idx="0"/>
            </p:cNvCxnSpPr>
            <p:nvPr/>
          </p:nvCxnSpPr>
          <p:spPr>
            <a:xfrm>
              <a:off x="3309750" y="2971800"/>
              <a:ext cx="168845" cy="174840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006830" y="3406024"/>
              <a:ext cx="314510" cy="400110"/>
            </a:xfrm>
            <a:prstGeom prst="rect">
              <a:avLst/>
            </a:prstGeom>
            <a:noFill/>
          </p:spPr>
          <p:txBody>
            <a:bodyPr wrap="none" rtlCol="0">
              <a:spAutoFit/>
            </a:bodyPr>
            <a:lstStyle/>
            <a:p>
              <a:r>
                <a:rPr lang="en-US" sz="2000" dirty="0"/>
                <a:t>0</a:t>
              </a:r>
            </a:p>
          </p:txBody>
        </p:sp>
        <p:grpSp>
          <p:nvGrpSpPr>
            <p:cNvPr id="11" name="Group 7"/>
            <p:cNvGrpSpPr/>
            <p:nvPr/>
          </p:nvGrpSpPr>
          <p:grpSpPr>
            <a:xfrm>
              <a:off x="3274791" y="4720208"/>
              <a:ext cx="374808" cy="400110"/>
              <a:chOff x="3385815" y="4387703"/>
              <a:chExt cx="374808" cy="400110"/>
            </a:xfrm>
          </p:grpSpPr>
          <p:sp>
            <p:nvSpPr>
              <p:cNvPr id="76" name="Rectangle 75"/>
              <p:cNvSpPr/>
              <p:nvPr/>
            </p:nvSpPr>
            <p:spPr>
              <a:xfrm>
                <a:off x="3385815" y="4424296"/>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3432364" y="4387703"/>
                <a:ext cx="314510" cy="400110"/>
              </a:xfrm>
              <a:prstGeom prst="rect">
                <a:avLst/>
              </a:prstGeom>
              <a:noFill/>
            </p:spPr>
            <p:txBody>
              <a:bodyPr wrap="none" rtlCol="0">
                <a:spAutoFit/>
              </a:bodyPr>
              <a:lstStyle/>
              <a:p>
                <a:r>
                  <a:rPr lang="en-US" sz="2000" dirty="0"/>
                  <a:t>0</a:t>
                </a:r>
              </a:p>
            </p:txBody>
          </p:sp>
        </p:grpSp>
      </p:grpSp>
      <p:grpSp>
        <p:nvGrpSpPr>
          <p:cNvPr id="13" name="Group 16"/>
          <p:cNvGrpSpPr/>
          <p:nvPr/>
        </p:nvGrpSpPr>
        <p:grpSpPr>
          <a:xfrm>
            <a:off x="4449055" y="2971800"/>
            <a:ext cx="951659" cy="2178843"/>
            <a:chOff x="4449055" y="2971800"/>
            <a:chExt cx="951659" cy="2178843"/>
          </a:xfrm>
        </p:grpSpPr>
        <p:sp>
          <p:nvSpPr>
            <p:cNvPr id="22" name="TextBox 21"/>
            <p:cNvSpPr txBox="1"/>
            <p:nvPr/>
          </p:nvSpPr>
          <p:spPr>
            <a:xfrm>
              <a:off x="5086204" y="3593227"/>
              <a:ext cx="314510" cy="400110"/>
            </a:xfrm>
            <a:prstGeom prst="rect">
              <a:avLst/>
            </a:prstGeom>
            <a:noFill/>
          </p:spPr>
          <p:txBody>
            <a:bodyPr wrap="none" rtlCol="0">
              <a:spAutoFit/>
            </a:bodyPr>
            <a:lstStyle/>
            <a:p>
              <a:r>
                <a:rPr lang="en-US" sz="2000" dirty="0"/>
                <a:t>1</a:t>
              </a:r>
            </a:p>
          </p:txBody>
        </p:sp>
        <p:cxnSp>
          <p:nvCxnSpPr>
            <p:cNvPr id="29" name="Straight Arrow Connector 28"/>
            <p:cNvCxnSpPr>
              <a:stCxn id="32" idx="4"/>
              <a:endCxn id="83" idx="0"/>
            </p:cNvCxnSpPr>
            <p:nvPr/>
          </p:nvCxnSpPr>
          <p:spPr>
            <a:xfrm flipH="1">
              <a:off x="4652859" y="2971800"/>
              <a:ext cx="546670" cy="177873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6" name="Group 9"/>
            <p:cNvGrpSpPr/>
            <p:nvPr/>
          </p:nvGrpSpPr>
          <p:grpSpPr>
            <a:xfrm>
              <a:off x="4449055" y="4750533"/>
              <a:ext cx="374808" cy="400110"/>
              <a:chOff x="6429789" y="4289087"/>
              <a:chExt cx="374808" cy="400110"/>
            </a:xfrm>
          </p:grpSpPr>
          <p:sp>
            <p:nvSpPr>
              <p:cNvPr id="82" name="Rectangle 81"/>
              <p:cNvSpPr/>
              <p:nvPr/>
            </p:nvSpPr>
            <p:spPr>
              <a:xfrm>
                <a:off x="6429789" y="4325680"/>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p:cNvSpPr txBox="1"/>
              <p:nvPr/>
            </p:nvSpPr>
            <p:spPr>
              <a:xfrm>
                <a:off x="6476338" y="4289087"/>
                <a:ext cx="314510" cy="400110"/>
              </a:xfrm>
              <a:prstGeom prst="rect">
                <a:avLst/>
              </a:prstGeom>
              <a:noFill/>
            </p:spPr>
            <p:txBody>
              <a:bodyPr wrap="none" rtlCol="0">
                <a:spAutoFit/>
              </a:bodyPr>
              <a:lstStyle/>
              <a:p>
                <a:r>
                  <a:rPr lang="en-US" sz="2000" dirty="0"/>
                  <a:t>1</a:t>
                </a:r>
              </a:p>
            </p:txBody>
          </p:sp>
        </p:grpSp>
      </p:grpSp>
      <p:sp>
        <p:nvSpPr>
          <p:cNvPr id="49" name="Content Placeholder 3"/>
          <p:cNvSpPr txBox="1">
            <a:spLocks/>
          </p:cNvSpPr>
          <p:nvPr/>
        </p:nvSpPr>
        <p:spPr>
          <a:xfrm>
            <a:off x="4688727" y="915537"/>
            <a:ext cx="4267200" cy="419100"/>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Ordering: x &lt; y &lt; x’ &lt; y’</a:t>
            </a:r>
          </a:p>
        </p:txBody>
      </p:sp>
      <p:sp>
        <p:nvSpPr>
          <p:cNvPr id="51" name="TextBox 50"/>
          <p:cNvSpPr txBox="1"/>
          <p:nvPr/>
        </p:nvSpPr>
        <p:spPr>
          <a:xfrm>
            <a:off x="1908962" y="2436443"/>
            <a:ext cx="1000338" cy="400110"/>
          </a:xfrm>
          <a:prstGeom prst="rect">
            <a:avLst/>
          </a:prstGeom>
          <a:noFill/>
        </p:spPr>
        <p:txBody>
          <a:bodyPr wrap="none" rtlCol="0">
            <a:spAutoFit/>
          </a:bodyPr>
          <a:lstStyle/>
          <a:p>
            <a:r>
              <a:rPr lang="en-US" sz="2000" dirty="0"/>
              <a:t>(x’ &amp; y’)</a:t>
            </a:r>
          </a:p>
        </p:txBody>
      </p:sp>
      <p:sp>
        <p:nvSpPr>
          <p:cNvPr id="57" name="TextBox 56"/>
          <p:cNvSpPr txBox="1"/>
          <p:nvPr/>
        </p:nvSpPr>
        <p:spPr>
          <a:xfrm>
            <a:off x="3115030" y="2493575"/>
            <a:ext cx="365806" cy="400110"/>
          </a:xfrm>
          <a:prstGeom prst="rect">
            <a:avLst/>
          </a:prstGeom>
          <a:noFill/>
        </p:spPr>
        <p:txBody>
          <a:bodyPr wrap="none" rtlCol="0">
            <a:spAutoFit/>
          </a:bodyPr>
          <a:lstStyle/>
          <a:p>
            <a:r>
              <a:rPr lang="en-US" sz="2000" dirty="0"/>
              <a:t>x’</a:t>
            </a:r>
          </a:p>
        </p:txBody>
      </p:sp>
      <p:grpSp>
        <p:nvGrpSpPr>
          <p:cNvPr id="17" name="Group 55"/>
          <p:cNvGrpSpPr/>
          <p:nvPr/>
        </p:nvGrpSpPr>
        <p:grpSpPr>
          <a:xfrm>
            <a:off x="3525276" y="2864087"/>
            <a:ext cx="1181279" cy="975889"/>
            <a:chOff x="3525276" y="2864087"/>
            <a:chExt cx="1181279" cy="975889"/>
          </a:xfrm>
        </p:grpSpPr>
        <p:cxnSp>
          <p:nvCxnSpPr>
            <p:cNvPr id="20" name="Straight Arrow Connector 19"/>
            <p:cNvCxnSpPr>
              <a:stCxn id="24" idx="5"/>
              <a:endCxn id="44" idx="0"/>
            </p:cNvCxnSpPr>
            <p:nvPr/>
          </p:nvCxnSpPr>
          <p:spPr>
            <a:xfrm>
              <a:off x="3525276" y="2893685"/>
              <a:ext cx="504518" cy="55408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3724902" y="2864087"/>
              <a:ext cx="314510" cy="400110"/>
            </a:xfrm>
            <a:prstGeom prst="rect">
              <a:avLst/>
            </a:prstGeom>
            <a:noFill/>
          </p:spPr>
          <p:txBody>
            <a:bodyPr wrap="none" rtlCol="0">
              <a:spAutoFit/>
            </a:bodyPr>
            <a:lstStyle/>
            <a:p>
              <a:r>
                <a:rPr lang="en-US" sz="2000" dirty="0"/>
                <a:t>1</a:t>
              </a:r>
            </a:p>
          </p:txBody>
        </p:sp>
        <p:sp>
          <p:nvSpPr>
            <p:cNvPr id="66" name="TextBox 65"/>
            <p:cNvSpPr txBox="1"/>
            <p:nvPr/>
          </p:nvSpPr>
          <p:spPr>
            <a:xfrm>
              <a:off x="4334594" y="3439866"/>
              <a:ext cx="371961" cy="400110"/>
            </a:xfrm>
            <a:prstGeom prst="rect">
              <a:avLst/>
            </a:prstGeom>
            <a:noFill/>
          </p:spPr>
          <p:txBody>
            <a:bodyPr wrap="none" rtlCol="0">
              <a:spAutoFit/>
            </a:bodyPr>
            <a:lstStyle/>
            <a:p>
              <a:r>
                <a:rPr lang="en-US" sz="2000" dirty="0"/>
                <a:t>y’</a:t>
              </a:r>
            </a:p>
          </p:txBody>
        </p:sp>
      </p:grpSp>
      <p:sp>
        <p:nvSpPr>
          <p:cNvPr id="68" name="TextBox 67"/>
          <p:cNvSpPr txBox="1"/>
          <p:nvPr/>
        </p:nvSpPr>
        <p:spPr>
          <a:xfrm>
            <a:off x="5013548" y="2463977"/>
            <a:ext cx="300082" cy="400110"/>
          </a:xfrm>
          <a:prstGeom prst="rect">
            <a:avLst/>
          </a:prstGeom>
          <a:noFill/>
        </p:spPr>
        <p:txBody>
          <a:bodyPr wrap="none" rtlCol="0">
            <a:spAutoFit/>
          </a:bodyPr>
          <a:lstStyle/>
          <a:p>
            <a:r>
              <a:rPr lang="en-US" sz="2000" dirty="0"/>
              <a:t>y</a:t>
            </a:r>
          </a:p>
        </p:txBody>
      </p:sp>
      <p:grpSp>
        <p:nvGrpSpPr>
          <p:cNvPr id="53" name="Group 52"/>
          <p:cNvGrpSpPr/>
          <p:nvPr/>
        </p:nvGrpSpPr>
        <p:grpSpPr>
          <a:xfrm>
            <a:off x="0" y="6142038"/>
            <a:ext cx="9144000" cy="715962"/>
            <a:chOff x="0" y="6142038"/>
            <a:chExt cx="9144000" cy="715962"/>
          </a:xfrm>
        </p:grpSpPr>
        <p:pic>
          <p:nvPicPr>
            <p:cNvPr id="5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5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5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0356"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654637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9"/>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44" grpId="0" animBg="1"/>
      <p:bldP spid="45" grpId="0"/>
      <p:bldP spid="41" grpId="0"/>
      <p:bldP spid="43" grpId="0"/>
      <p:bldP spid="49" grpId="0"/>
      <p:bldP spid="51" grpId="0"/>
      <p:bldP spid="57" grpId="0"/>
      <p:bldP spid="68"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ROBDD Definition</a:t>
            </a:r>
          </a:p>
        </p:txBody>
      </p:sp>
      <p:sp>
        <p:nvSpPr>
          <p:cNvPr id="42" name="Content Placeholder 3"/>
          <p:cNvSpPr txBox="1">
            <a:spLocks/>
          </p:cNvSpPr>
          <p:nvPr/>
        </p:nvSpPr>
        <p:spPr>
          <a:xfrm>
            <a:off x="0" y="809585"/>
            <a:ext cx="9144000" cy="5515015"/>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a:latin typeface="Comic Sans MS" pitchFamily="66" charset="0"/>
            </a:endParaRPr>
          </a:p>
          <a:p>
            <a:pPr>
              <a:spcBef>
                <a:spcPct val="20000"/>
              </a:spcBef>
              <a:defRPr/>
            </a:pPr>
            <a:r>
              <a:rPr lang="en-US" sz="2000" dirty="0">
                <a:latin typeface="Comic Sans MS" pitchFamily="66" charset="0"/>
              </a:rPr>
              <a:t>Given a set X of Boolean </a:t>
            </a:r>
            <a:r>
              <a:rPr lang="en-US" sz="2000" dirty="0" err="1">
                <a:latin typeface="Comic Sans MS" pitchFamily="66" charset="0"/>
              </a:rPr>
              <a:t>vars</a:t>
            </a:r>
            <a:r>
              <a:rPr lang="en-US" sz="2000" dirty="0">
                <a:latin typeface="Comic Sans MS" pitchFamily="66" charset="0"/>
              </a:rPr>
              <a:t> ordered by &lt;, ROBDD B consists of</a:t>
            </a:r>
          </a:p>
          <a:p>
            <a:pPr marL="457200" indent="-457200">
              <a:spcBef>
                <a:spcPct val="20000"/>
              </a:spcBef>
              <a:buFont typeface="Wingdings" pitchFamily="2" charset="2"/>
              <a:buChar char="q"/>
              <a:defRPr/>
            </a:pPr>
            <a:r>
              <a:rPr lang="en-US" sz="2000" dirty="0">
                <a:latin typeface="Comic Sans MS" pitchFamily="66" charset="0"/>
              </a:rPr>
              <a:t>Finite set U of vertices partitioned into internal and terminal</a:t>
            </a:r>
          </a:p>
          <a:p>
            <a:pPr marL="457200" indent="-457200">
              <a:spcBef>
                <a:spcPct val="20000"/>
              </a:spcBef>
              <a:buFont typeface="Wingdings" pitchFamily="2" charset="2"/>
              <a:buChar char="q"/>
              <a:defRPr/>
            </a:pPr>
            <a:r>
              <a:rPr lang="en-US" sz="2000" dirty="0">
                <a:latin typeface="Comic Sans MS" pitchFamily="66" charset="0"/>
              </a:rPr>
              <a:t>Labeling function: for internal vertex u, label(u) is a variable in X and for terminal vertex u, label(u) is a constant 0/1</a:t>
            </a:r>
          </a:p>
          <a:p>
            <a:pPr marL="457200" indent="-457200">
              <a:spcBef>
                <a:spcPct val="20000"/>
              </a:spcBef>
              <a:buFont typeface="Wingdings" pitchFamily="2" charset="2"/>
              <a:buChar char="q"/>
              <a:defRPr/>
            </a:pPr>
            <a:r>
              <a:rPr lang="en-US" sz="2000" dirty="0">
                <a:latin typeface="Comic Sans MS" pitchFamily="66" charset="0"/>
              </a:rPr>
              <a:t>Left-child function for internal vertices such that either left(u) is terminal, or label(u) &lt; label(left(u)) </a:t>
            </a:r>
          </a:p>
          <a:p>
            <a:pPr marL="457200" indent="-457200">
              <a:spcBef>
                <a:spcPct val="20000"/>
              </a:spcBef>
              <a:buFont typeface="Wingdings" pitchFamily="2" charset="2"/>
              <a:buChar char="q"/>
              <a:defRPr/>
            </a:pPr>
            <a:r>
              <a:rPr lang="en-US" sz="2000" dirty="0">
                <a:latin typeface="Comic Sans MS" pitchFamily="66" charset="0"/>
              </a:rPr>
              <a:t>Right-child function for internal vertices such that either right(u) is terminal, or label(u) &lt; label(right(u)) </a:t>
            </a:r>
          </a:p>
          <a:p>
            <a:pPr marL="457200" indent="-457200">
              <a:spcBef>
                <a:spcPct val="20000"/>
              </a:spcBef>
              <a:buFont typeface="Wingdings" pitchFamily="2" charset="2"/>
              <a:buChar char="q"/>
              <a:defRPr/>
            </a:pPr>
            <a:r>
              <a:rPr lang="en-US" sz="2000" dirty="0">
                <a:latin typeface="Comic Sans MS" pitchFamily="66" charset="0"/>
              </a:rPr>
              <a:t>Meets the reduction rules:</a:t>
            </a:r>
          </a:p>
          <a:p>
            <a:pPr marL="914400" lvl="1" indent="-457200">
              <a:spcBef>
                <a:spcPct val="20000"/>
              </a:spcBef>
              <a:buFont typeface="+mj-lt"/>
              <a:buAutoNum type="arabicPeriod"/>
              <a:defRPr/>
            </a:pPr>
            <a:r>
              <a:rPr lang="en-US" sz="2000" dirty="0">
                <a:latin typeface="Comic Sans MS" pitchFamily="66" charset="0"/>
              </a:rPr>
              <a:t>If u and v are distinct terminal vertices then label(u) != label(v)</a:t>
            </a:r>
          </a:p>
          <a:p>
            <a:pPr marL="914400" lvl="1" indent="-457200">
              <a:spcBef>
                <a:spcPct val="20000"/>
              </a:spcBef>
              <a:buFont typeface="+mj-lt"/>
              <a:buAutoNum type="arabicPeriod"/>
              <a:defRPr/>
            </a:pPr>
            <a:r>
              <a:rPr lang="en-US" sz="2000" dirty="0">
                <a:latin typeface="Comic Sans MS" pitchFamily="66" charset="0"/>
              </a:rPr>
              <a:t>If u and v are distinct internal vertices then either label(u) != label(v) or left(u) != left(v) or right(u) != right(v)</a:t>
            </a:r>
          </a:p>
          <a:p>
            <a:pPr marL="914400" lvl="1" indent="-457200">
              <a:spcBef>
                <a:spcPct val="20000"/>
              </a:spcBef>
              <a:buFont typeface="+mj-lt"/>
              <a:buAutoNum type="arabicPeriod"/>
              <a:defRPr/>
            </a:pPr>
            <a:r>
              <a:rPr lang="en-US" sz="2000" dirty="0">
                <a:latin typeface="Comic Sans MS" pitchFamily="66" charset="0"/>
              </a:rPr>
              <a:t>If u is internal vertex, then left(u) != right(u)</a:t>
            </a:r>
          </a:p>
          <a:p>
            <a:pPr marL="457200" indent="-457200">
              <a:spcBef>
                <a:spcPct val="20000"/>
              </a:spcBef>
              <a:buFont typeface="Wingdings" pitchFamily="2" charset="2"/>
              <a:buChar char="q"/>
              <a:defRPr/>
            </a:pPr>
            <a:r>
              <a:rPr lang="en-US" sz="2000" dirty="0">
                <a:latin typeface="Comic Sans MS" pitchFamily="66" charset="0"/>
              </a:rPr>
              <a:t>Semantics of a vertex: Boolean function associated with it</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138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616165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Example: Ordering Affects Size</a:t>
            </a:r>
          </a:p>
        </p:txBody>
      </p:sp>
      <p:sp>
        <p:nvSpPr>
          <p:cNvPr id="42" name="Content Placeholder 3"/>
          <p:cNvSpPr txBox="1">
            <a:spLocks/>
          </p:cNvSpPr>
          <p:nvPr/>
        </p:nvSpPr>
        <p:spPr>
          <a:xfrm>
            <a:off x="67981" y="914400"/>
            <a:ext cx="4267200" cy="419100"/>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Formula: ( x &lt;-&gt;  y) &amp; (x’ &lt;-&gt; y’)</a:t>
            </a:r>
          </a:p>
        </p:txBody>
      </p:sp>
      <p:graphicFrame>
        <p:nvGraphicFramePr>
          <p:cNvPr id="8" name="Object 7"/>
          <p:cNvGraphicFramePr>
            <a:graphicFrameLocks noChangeAspect="1"/>
          </p:cNvGraphicFramePr>
          <p:nvPr/>
        </p:nvGraphicFramePr>
        <p:xfrm>
          <a:off x="838200" y="1828800"/>
          <a:ext cx="7685690" cy="3343275"/>
        </p:xfrm>
        <a:graphic>
          <a:graphicData uri="http://schemas.openxmlformats.org/presentationml/2006/ole">
            <mc:AlternateContent xmlns:mc="http://schemas.openxmlformats.org/markup-compatibility/2006">
              <mc:Choice xmlns:v="urn:schemas-microsoft-com:vml" Requires="v">
                <p:oleObj spid="_x0000_s102405" name="Acrobat Document" r:id="rId3" imgW="3809955" imgH="1657215" progId="AcroExch.Document.7">
                  <p:embed/>
                </p:oleObj>
              </mc:Choice>
              <mc:Fallback>
                <p:oleObj name="Acrobat Document" r:id="rId3" imgW="3809955" imgH="1657215" progId="AcroExch.Document.7">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828800"/>
                        <a:ext cx="7685690" cy="33432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Content Placeholder 3"/>
          <p:cNvSpPr txBox="1">
            <a:spLocks/>
          </p:cNvSpPr>
          <p:nvPr/>
        </p:nvSpPr>
        <p:spPr>
          <a:xfrm>
            <a:off x="304800" y="5334000"/>
            <a:ext cx="4267200" cy="419100"/>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Ordering: x &lt; y &lt; x’ &lt; y’</a:t>
            </a:r>
          </a:p>
        </p:txBody>
      </p:sp>
      <p:sp>
        <p:nvSpPr>
          <p:cNvPr id="10" name="Content Placeholder 3"/>
          <p:cNvSpPr txBox="1">
            <a:spLocks/>
          </p:cNvSpPr>
          <p:nvPr/>
        </p:nvSpPr>
        <p:spPr>
          <a:xfrm>
            <a:off x="4724400" y="5334000"/>
            <a:ext cx="4267200" cy="419100"/>
          </a:xfrm>
          <a:prstGeom prst="rect">
            <a:avLst/>
          </a:prstGeom>
        </p:spPr>
        <p:txBody>
          <a:bodyPr vert="horz" lIns="91440" tIns="45720" rIns="91440" bIns="45720" rtlCol="0">
            <a:noAutofit/>
          </a:bodyPr>
          <a:lstStyle/>
          <a:p>
            <a:pPr>
              <a:spcBef>
                <a:spcPct val="20000"/>
              </a:spcBef>
              <a:defRPr/>
            </a:pPr>
            <a:r>
              <a:rPr lang="en-US" sz="2000" dirty="0">
                <a:latin typeface="Comic Sans MS" pitchFamily="66" charset="0"/>
              </a:rPr>
              <a:t>Ordering: x &lt; x’ &lt; y &lt; y’</a:t>
            </a:r>
          </a:p>
        </p:txBody>
      </p:sp>
      <p:grpSp>
        <p:nvGrpSpPr>
          <p:cNvPr id="11" name="Group 10"/>
          <p:cNvGrpSpPr/>
          <p:nvPr/>
        </p:nvGrpSpPr>
        <p:grpSpPr>
          <a:xfrm>
            <a:off x="0" y="6142038"/>
            <a:ext cx="9144000" cy="715962"/>
            <a:chOff x="0" y="6142038"/>
            <a:chExt cx="9144000" cy="715962"/>
          </a:xfrm>
        </p:grpSpPr>
        <p:pic>
          <p:nvPicPr>
            <p:cNvPr id="15" name="Picture 3"/>
            <p:cNvPicPr>
              <a:picLocks noChangeAspect="1" noChangeArrowheads="1"/>
            </p:cNvPicPr>
            <p:nvPr/>
          </p:nvPicPr>
          <p:blipFill>
            <a:blip r:embed="rId5" cstate="print"/>
            <a:srcRect/>
            <a:stretch>
              <a:fillRect/>
            </a:stretch>
          </p:blipFill>
          <p:spPr bwMode="auto">
            <a:xfrm>
              <a:off x="76200" y="6307995"/>
              <a:ext cx="1066800" cy="384048"/>
            </a:xfrm>
            <a:prstGeom prst="rect">
              <a:avLst/>
            </a:prstGeom>
            <a:noFill/>
            <a:ln w="9525">
              <a:noFill/>
              <a:miter lim="800000"/>
              <a:headEnd/>
              <a:tailEnd/>
            </a:ln>
          </p:spPr>
        </p:pic>
        <p:sp>
          <p:nvSpPr>
            <p:cNvPr id="16"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2406" name="Acrobat Document" r:id="rId6" imgW="4790808" imgH="6162472" progId="AcroExch.Document.7">
                    <p:embed/>
                  </p:oleObj>
                </mc:Choice>
                <mc:Fallback>
                  <p:oleObj name="Acrobat Document" r:id="rId6" imgW="4790808" imgH="6162472" progId="AcroExch.Document.7">
                    <p:embed/>
                    <p:pic>
                      <p:nvPicPr>
                        <p:cNvPr id="0"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26832923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ROBDD Properties</a:t>
            </a:r>
          </a:p>
        </p:txBody>
      </p:sp>
      <p:sp>
        <p:nvSpPr>
          <p:cNvPr id="42" name="Content Placeholder 3"/>
          <p:cNvSpPr txBox="1">
            <a:spLocks/>
          </p:cNvSpPr>
          <p:nvPr/>
        </p:nvSpPr>
        <p:spPr>
          <a:xfrm>
            <a:off x="0" y="809585"/>
            <a:ext cx="9144000" cy="5515015"/>
          </a:xfrm>
          <a:prstGeom prst="rect">
            <a:avLst/>
          </a:prstGeom>
        </p:spPr>
        <p:txBody>
          <a:bodyPr vert="horz" lIns="91440" tIns="45720" rIns="91440" bIns="45720" rtlCol="0">
            <a:noAutofit/>
          </a:bodyPr>
          <a:lstStyle/>
          <a:p>
            <a:pPr marL="457200" indent="-457200">
              <a:spcBef>
                <a:spcPct val="20000"/>
              </a:spcBef>
              <a:buFont typeface="Wingdings" pitchFamily="2" charset="2"/>
              <a:buChar char="q"/>
              <a:defRPr/>
            </a:pPr>
            <a:r>
              <a:rPr lang="en-US" sz="2000" dirty="0">
                <a:latin typeface="Comic Sans MS" pitchFamily="66" charset="0"/>
              </a:rPr>
              <a:t>For every Boolean function/formula f over variables V, given an ordering &lt;, there exists a unique ROBDD for f over (V,&lt;)</a:t>
            </a:r>
          </a:p>
          <a:p>
            <a:pPr marL="457200" indent="-457200">
              <a:spcBef>
                <a:spcPct val="20000"/>
              </a:spcBef>
              <a:buFont typeface="Wingdings" pitchFamily="2" charset="2"/>
              <a:buChar char="q"/>
              <a:defRPr/>
            </a:pPr>
            <a:r>
              <a:rPr lang="en-US" sz="2000" dirty="0">
                <a:latin typeface="Comic Sans MS" pitchFamily="66" charset="0"/>
              </a:rPr>
              <a:t>To test if two formulas/circuits f and g are equivalent, we can build ROBDDs for f and g, check if they are the same</a:t>
            </a:r>
          </a:p>
          <a:p>
            <a:pPr marL="457200" indent="-457200">
              <a:spcBef>
                <a:spcPct val="20000"/>
              </a:spcBef>
              <a:buFont typeface="Wingdings" pitchFamily="2" charset="2"/>
              <a:buChar char="q"/>
              <a:defRPr/>
            </a:pPr>
            <a:r>
              <a:rPr lang="en-US" sz="2000" dirty="0" err="1">
                <a:latin typeface="Comic Sans MS" pitchFamily="66" charset="0"/>
              </a:rPr>
              <a:t>Satisfiability</a:t>
            </a:r>
            <a:r>
              <a:rPr lang="en-US" sz="2000" dirty="0">
                <a:latin typeface="Comic Sans MS" pitchFamily="66" charset="0"/>
              </a:rPr>
              <a:t>/emptiness test: Given an ROBDD B, is the corresponding function </a:t>
            </a:r>
            <a:r>
              <a:rPr lang="en-US" sz="2000" dirty="0" err="1">
                <a:latin typeface="Comic Sans MS" pitchFamily="66" charset="0"/>
              </a:rPr>
              <a:t>satisfiable</a:t>
            </a:r>
            <a:r>
              <a:rPr lang="en-US" sz="2000" dirty="0">
                <a:latin typeface="Comic Sans MS" pitchFamily="66" charset="0"/>
              </a:rPr>
              <a:t>?</a:t>
            </a:r>
          </a:p>
          <a:p>
            <a:pPr marL="914400" lvl="1" indent="-457200">
              <a:spcBef>
                <a:spcPct val="20000"/>
              </a:spcBef>
              <a:buFont typeface="Wingdings" panose="05000000000000000000" pitchFamily="2" charset="2"/>
              <a:buChar char="§"/>
              <a:defRPr/>
            </a:pPr>
            <a:r>
              <a:rPr lang="en-US" sz="2000" dirty="0">
                <a:latin typeface="Comic Sans MS" pitchFamily="66" charset="0"/>
              </a:rPr>
              <a:t>B is </a:t>
            </a:r>
            <a:r>
              <a:rPr lang="en-US" sz="2000" dirty="0" err="1">
                <a:latin typeface="Comic Sans MS" pitchFamily="66" charset="0"/>
              </a:rPr>
              <a:t>satisfiable</a:t>
            </a:r>
            <a:r>
              <a:rPr lang="en-US" sz="2000" dirty="0">
                <a:latin typeface="Comic Sans MS" pitchFamily="66" charset="0"/>
              </a:rPr>
              <a:t> if it does not equal terminal vertex 0</a:t>
            </a:r>
          </a:p>
          <a:p>
            <a:pPr marL="457200" indent="-457200">
              <a:spcBef>
                <a:spcPct val="20000"/>
              </a:spcBef>
              <a:buFont typeface="Wingdings" pitchFamily="2" charset="2"/>
              <a:buChar char="q"/>
              <a:defRPr/>
            </a:pPr>
            <a:r>
              <a:rPr lang="en-US" sz="2000" dirty="0">
                <a:latin typeface="Comic Sans MS" pitchFamily="66" charset="0"/>
              </a:rPr>
              <a:t>Validity test: Given an ROBDD B, is the corresponding function valid (that is, always 1 no matter what the values of variables are)</a:t>
            </a:r>
          </a:p>
          <a:p>
            <a:pPr marL="914400" lvl="1" indent="-457200">
              <a:spcBef>
                <a:spcPct val="20000"/>
              </a:spcBef>
              <a:buFont typeface="Wingdings" panose="05000000000000000000" pitchFamily="2" charset="2"/>
              <a:buChar char="§"/>
              <a:defRPr/>
            </a:pPr>
            <a:r>
              <a:rPr lang="en-US" sz="2000" dirty="0">
                <a:latin typeface="Comic Sans MS" pitchFamily="66" charset="0"/>
              </a:rPr>
              <a:t>B is valid if it equals terminal vertex 1</a:t>
            </a:r>
          </a:p>
          <a:p>
            <a:pPr marL="457200" indent="-457200">
              <a:spcBef>
                <a:spcPct val="20000"/>
              </a:spcBef>
              <a:buFont typeface="Wingdings" pitchFamily="2" charset="2"/>
              <a:buChar char="q"/>
              <a:defRPr/>
            </a:pPr>
            <a:r>
              <a:rPr lang="en-US" sz="2000" dirty="0">
                <a:latin typeface="Comic Sans MS" pitchFamily="66" charset="0"/>
              </a:rPr>
              <a:t>How to reconcile this with the computational difficulty of checking </a:t>
            </a:r>
            <a:r>
              <a:rPr lang="en-US" sz="2000" dirty="0" err="1">
                <a:latin typeface="Comic Sans MS" pitchFamily="66" charset="0"/>
              </a:rPr>
              <a:t>satisfiability</a:t>
            </a:r>
            <a:r>
              <a:rPr lang="en-US" sz="2000" dirty="0">
                <a:latin typeface="Comic Sans MS" pitchFamily="66" charset="0"/>
              </a:rPr>
              <a:t>/validity of formulas/circuits?</a:t>
            </a:r>
          </a:p>
          <a:p>
            <a:pPr marL="914400" lvl="1" indent="-457200">
              <a:spcBef>
                <a:spcPct val="20000"/>
              </a:spcBef>
              <a:buFont typeface="Wingdings" panose="05000000000000000000" pitchFamily="2" charset="2"/>
              <a:buChar char="§"/>
              <a:defRPr/>
            </a:pPr>
            <a:r>
              <a:rPr lang="en-US" sz="2000" dirty="0">
                <a:latin typeface="Comic Sans MS" pitchFamily="66" charset="0"/>
              </a:rPr>
              <a:t>ROBDD corresponding to a formula can be exponentially large!</a:t>
            </a:r>
          </a:p>
          <a:p>
            <a:pPr marL="914400" lvl="1" indent="-457200">
              <a:spcBef>
                <a:spcPct val="20000"/>
              </a:spcBef>
              <a:buFont typeface="Wingdings" panose="05000000000000000000" pitchFamily="2" charset="2"/>
              <a:buChar char="§"/>
              <a:defRPr/>
            </a:pPr>
            <a:r>
              <a:rPr lang="en-US" sz="2000" dirty="0">
                <a:latin typeface="Comic Sans MS" pitchFamily="66" charset="0"/>
              </a:rPr>
              <a:t>For some functions,  no matter what ordering we choose, the ROBDD is guaranteed to be large! (Hope: this is not a common case)</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3428"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1741493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a:solidFill>
                  <a:srgbClr val="C00000"/>
                </a:solidFill>
                <a:latin typeface="Comic Sans MS" pitchFamily="66" charset="0"/>
                <a:cs typeface="Times New Roman" pitchFamily="18" charset="0"/>
              </a:rPr>
              <a:t>ROBDD Implementation</a:t>
            </a:r>
          </a:p>
        </p:txBody>
      </p:sp>
      <p:sp>
        <p:nvSpPr>
          <p:cNvPr id="42" name="Content Placeholder 3"/>
          <p:cNvSpPr txBox="1">
            <a:spLocks/>
          </p:cNvSpPr>
          <p:nvPr/>
        </p:nvSpPr>
        <p:spPr>
          <a:xfrm>
            <a:off x="-76200" y="1066800"/>
            <a:ext cx="9220200" cy="3838615"/>
          </a:xfrm>
          <a:prstGeom prst="rect">
            <a:avLst/>
          </a:prstGeom>
        </p:spPr>
        <p:txBody>
          <a:bodyPr vert="horz" lIns="91440" tIns="45720" rIns="91440" bIns="45720" rtlCol="0">
            <a:noAutofit/>
          </a:bodyPr>
          <a:lstStyle/>
          <a:p>
            <a:pPr marL="457200" indent="-457200">
              <a:spcBef>
                <a:spcPct val="20000"/>
              </a:spcBef>
              <a:buFont typeface="Wingdings" pitchFamily="2" charset="2"/>
              <a:buChar char="q"/>
              <a:defRPr/>
            </a:pPr>
            <a:r>
              <a:rPr lang="en-US" sz="2000" dirty="0">
                <a:latin typeface="Comic Sans MS" pitchFamily="66" charset="0"/>
              </a:rPr>
              <a:t>Efficient data structures and implementations known</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Algorithms for operations such as </a:t>
            </a:r>
            <a:r>
              <a:rPr lang="en-US" sz="2000" dirty="0" err="1">
                <a:latin typeface="Comic Sans MS" pitchFamily="66" charset="0"/>
              </a:rPr>
              <a:t>Conj</a:t>
            </a:r>
            <a:r>
              <a:rPr lang="en-US" sz="2000" dirty="0">
                <a:latin typeface="Comic Sans MS" pitchFamily="66" charset="0"/>
              </a:rPr>
              <a:t>, </a:t>
            </a:r>
            <a:r>
              <a:rPr lang="en-US" sz="2000" dirty="0" err="1">
                <a:latin typeface="Comic Sans MS" pitchFamily="66" charset="0"/>
              </a:rPr>
              <a:t>Disj</a:t>
            </a:r>
            <a:r>
              <a:rPr lang="en-US" sz="2000" dirty="0">
                <a:latin typeface="Comic Sans MS" pitchFamily="66" charset="0"/>
              </a:rPr>
              <a:t>, Diff</a:t>
            </a:r>
          </a:p>
          <a:p>
            <a:pPr marL="914400" lvl="1" indent="-457200">
              <a:spcBef>
                <a:spcPct val="20000"/>
              </a:spcBef>
              <a:buFont typeface="Wingdings" panose="05000000000000000000" pitchFamily="2" charset="2"/>
              <a:buChar char="§"/>
              <a:defRPr/>
            </a:pPr>
            <a:r>
              <a:rPr lang="en-US" sz="2000" dirty="0">
                <a:latin typeface="Comic Sans MS" pitchFamily="66" charset="0"/>
              </a:rPr>
              <a:t>Given ROBDDs B1 and B2, construct ROBDD representing the AND of corresponding functions directly</a:t>
            </a:r>
          </a:p>
          <a:p>
            <a:pPr marL="914400" lvl="1" indent="-457200">
              <a:spcBef>
                <a:spcPct val="20000"/>
              </a:spcBef>
              <a:buFont typeface="Wingdings" panose="05000000000000000000" pitchFamily="2" charset="2"/>
              <a:buChar char="§"/>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Given a formula/circuit/program-text construct ROBDD representing the corresponding transition relation</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How to choose a “good” variable ordering?</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a:latin typeface="Comic Sans MS" pitchFamily="66" charset="0"/>
              </a:rPr>
              <a:t>See textbook (page 115 onwards) for some basic ideas for </a:t>
            </a:r>
            <a:r>
              <a:rPr lang="en-US" sz="2000">
                <a:latin typeface="Comic Sans MS" pitchFamily="66" charset="0"/>
              </a:rPr>
              <a:t>efficient implementation</a:t>
            </a:r>
            <a:endParaRPr lang="en-US" sz="2000" dirty="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4452"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3734381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Oval 63"/>
          <p:cNvSpPr/>
          <p:nvPr/>
        </p:nvSpPr>
        <p:spPr>
          <a:xfrm>
            <a:off x="1676400" y="1600200"/>
            <a:ext cx="2971800" cy="35052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2514600" y="1752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a:solidFill>
                  <a:srgbClr val="C00000"/>
                </a:solidFill>
                <a:latin typeface="Comic Sans MS" pitchFamily="66" charset="0"/>
                <a:cs typeface="Times New Roman" pitchFamily="18" charset="0"/>
              </a:rPr>
              <a:t>Reachable States of Transition Systems</a:t>
            </a:r>
          </a:p>
        </p:txBody>
      </p:sp>
      <p:sp>
        <p:nvSpPr>
          <p:cNvPr id="8" name="Rectangle 7"/>
          <p:cNvSpPr/>
          <p:nvPr/>
        </p:nvSpPr>
        <p:spPr>
          <a:xfrm>
            <a:off x="1600200" y="1371600"/>
            <a:ext cx="4419600" cy="3733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209800" y="2057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590800" y="2209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133600" y="2286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6670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048000" y="1981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31242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9718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9718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657600" y="2133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7338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7432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819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038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4290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048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581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2057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209800" y="3581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4384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5146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114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2672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9624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4290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962400" y="3352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8006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6482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8956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3434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7912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953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257800" y="4648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685800" y="5410200"/>
            <a:ext cx="7086600" cy="707886"/>
          </a:xfrm>
          <a:prstGeom prst="rect">
            <a:avLst/>
          </a:prstGeom>
          <a:noFill/>
        </p:spPr>
        <p:txBody>
          <a:bodyPr wrap="square" rtlCol="0">
            <a:spAutoFit/>
          </a:bodyPr>
          <a:lstStyle/>
          <a:p>
            <a:r>
              <a:rPr lang="en-US" sz="2000" dirty="0"/>
              <a:t>A state s of a transition system is reachable if there is an execution</a:t>
            </a:r>
          </a:p>
          <a:p>
            <a:r>
              <a:rPr lang="en-US" sz="2000" dirty="0"/>
              <a:t>starting in  an initial state and ending in the state s</a:t>
            </a:r>
          </a:p>
        </p:txBody>
      </p:sp>
      <p:cxnSp>
        <p:nvCxnSpPr>
          <p:cNvPr id="62" name="Straight Arrow Connector 61"/>
          <p:cNvCxnSpPr>
            <a:stCxn id="16" idx="6"/>
          </p:cNvCxnSpPr>
          <p:nvPr/>
        </p:nvCxnSpPr>
        <p:spPr>
          <a:xfrm>
            <a:off x="3093719" y="2004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3054695" y="2020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985260" y="3892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627119" y="3892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153824" y="3892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4001424" y="3391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2064095" y="2941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2064095" y="3468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56" idx="3"/>
            <a:endCxn id="41" idx="6"/>
          </p:cNvCxnSpPr>
          <p:nvPr/>
        </p:nvCxnSpPr>
        <p:spPr>
          <a:xfrm flipH="1" flipV="1">
            <a:off x="4312919" y="4061460"/>
            <a:ext cx="646776" cy="923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8" idx="5"/>
            <a:endCxn id="54" idx="3"/>
          </p:cNvCxnSpPr>
          <p:nvPr/>
        </p:nvCxnSpPr>
        <p:spPr>
          <a:xfrm>
            <a:off x="4839624" y="2553624"/>
            <a:ext cx="958271"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54" idx="1"/>
            <a:endCxn id="56" idx="7"/>
          </p:cNvCxnSpPr>
          <p:nvPr/>
        </p:nvCxnSpPr>
        <p:spPr>
          <a:xfrm flipH="1">
            <a:off x="4992024" y="3054695"/>
            <a:ext cx="805871" cy="1066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7" idx="3"/>
            <a:endCxn id="29" idx="1"/>
          </p:cNvCxnSpPr>
          <p:nvPr/>
        </p:nvCxnSpPr>
        <p:spPr>
          <a:xfrm>
            <a:off x="3130895" y="2477424"/>
            <a:ext cx="304800" cy="2724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17" idx="1"/>
            <a:endCxn id="19" idx="0"/>
          </p:cNvCxnSpPr>
          <p:nvPr/>
        </p:nvCxnSpPr>
        <p:spPr>
          <a:xfrm flipH="1">
            <a:off x="2994660" y="2445095"/>
            <a:ext cx="136235" cy="6791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9" idx="4"/>
            <a:endCxn id="19" idx="7"/>
          </p:cNvCxnSpPr>
          <p:nvPr/>
        </p:nvCxnSpPr>
        <p:spPr>
          <a:xfrm flipH="1">
            <a:off x="3010824" y="2788919"/>
            <a:ext cx="441036" cy="3419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stCxn id="29" idx="3"/>
            <a:endCxn id="28" idx="4"/>
          </p:cNvCxnSpPr>
          <p:nvPr/>
        </p:nvCxnSpPr>
        <p:spPr>
          <a:xfrm flipV="1">
            <a:off x="3435695" y="2407919"/>
            <a:ext cx="625765" cy="3743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10" idx="7"/>
            <a:endCxn id="11" idx="5"/>
          </p:cNvCxnSpPr>
          <p:nvPr/>
        </p:nvCxnSpPr>
        <p:spPr>
          <a:xfrm flipH="1">
            <a:off x="2172624" y="2216495"/>
            <a:ext cx="457200" cy="1085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11" idx="1"/>
            <a:endCxn id="9" idx="3"/>
          </p:cNvCxnSpPr>
          <p:nvPr/>
        </p:nvCxnSpPr>
        <p:spPr>
          <a:xfrm flipV="1">
            <a:off x="2140295" y="2096424"/>
            <a:ext cx="76200" cy="1962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a:stCxn id="9" idx="3"/>
            <a:endCxn id="10" idx="1"/>
          </p:cNvCxnSpPr>
          <p:nvPr/>
        </p:nvCxnSpPr>
        <p:spPr>
          <a:xfrm>
            <a:off x="2216495" y="2096424"/>
            <a:ext cx="381000" cy="120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nvGrpSpPr>
          <p:cNvPr id="77" name="Group 76"/>
          <p:cNvGrpSpPr/>
          <p:nvPr/>
        </p:nvGrpSpPr>
        <p:grpSpPr>
          <a:xfrm>
            <a:off x="0" y="6142038"/>
            <a:ext cx="9144000" cy="715962"/>
            <a:chOff x="0" y="6142038"/>
            <a:chExt cx="9144000" cy="715962"/>
          </a:xfrm>
        </p:grpSpPr>
        <p:pic>
          <p:nvPicPr>
            <p:cNvPr id="7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8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a:ln>
                  <a:noFill/>
                </a:ln>
                <a:solidFill>
                  <a:srgbClr val="C00000"/>
                </a:solidFill>
                <a:effectLst/>
                <a:uLnTx/>
                <a:uFillTx/>
                <a:latin typeface="Comic Sans MS" pitchFamily="66" charset="0"/>
                <a:ea typeface="+mj-ea"/>
                <a:cs typeface="Times New Roman" pitchFamily="18" charset="0"/>
              </a:endParaRPr>
            </a:p>
          </p:txBody>
        </p:sp>
        <p:graphicFrame>
          <p:nvGraphicFramePr>
            <p:cNvPr id="8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220" name="Acrobat Document" r:id="rId4" imgW="4790808" imgH="6162472" progId="AcroExch.Document.7">
                    <p:embed/>
                  </p:oleObj>
                </mc:Choice>
                <mc:Fallback>
                  <p:oleObj name="Acrobat Document" r:id="rId4" imgW="4790808" imgH="6162472" progId="AcroExch.Document.7">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15562</TotalTime>
  <Words>9684</Words>
  <Application>Microsoft Office PowerPoint</Application>
  <PresentationFormat>On-screen Show (4:3)</PresentationFormat>
  <Paragraphs>1119</Paragraphs>
  <Slides>88</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88</vt:i4>
      </vt:variant>
    </vt:vector>
  </HeadingPairs>
  <TitlesOfParts>
    <vt:vector size="95" baseType="lpstr">
      <vt:lpstr>Arial</vt:lpstr>
      <vt:lpstr>Calibri</vt:lpstr>
      <vt:lpstr>Comic Sans MS</vt:lpstr>
      <vt:lpstr>Symbol</vt:lpstr>
      <vt:lpstr>Wingdings</vt:lpstr>
      <vt:lpstr>Office Theme</vt:lpstr>
      <vt:lpstr>Acrobat Document</vt:lpstr>
      <vt:lpstr> Principles of Cyber-Physical Systems  Chapter 3: Safety Requirements</vt:lpstr>
      <vt:lpstr>Requirements</vt:lpstr>
      <vt:lpstr>Safety Requirements</vt:lpstr>
      <vt:lpstr>Transition Systems</vt:lpstr>
      <vt:lpstr>Definition of Transition System</vt:lpstr>
      <vt:lpstr>Switch Transition System</vt:lpstr>
      <vt:lpstr>Euclid’s GCD Algorithm</vt:lpstr>
      <vt:lpstr>Reachable States</vt:lpstr>
      <vt:lpstr>Reachable States of Transition Systems</vt:lpstr>
      <vt:lpstr>Invariants</vt:lpstr>
      <vt:lpstr>Invariants</vt:lpstr>
      <vt:lpstr>Formal Verification</vt:lpstr>
      <vt:lpstr>Analysis Techniques</vt:lpstr>
      <vt:lpstr>Invariant Verification</vt:lpstr>
      <vt:lpstr>Proving Invariants</vt:lpstr>
      <vt:lpstr>Recap: Inductive Proofs</vt:lpstr>
      <vt:lpstr>Inductive Invariant</vt:lpstr>
      <vt:lpstr>Proving Inductive Invariant Example (1)</vt:lpstr>
      <vt:lpstr>Proving Inductive Invariant Example (2)</vt:lpstr>
      <vt:lpstr>Why did the proof fail?</vt:lpstr>
      <vt:lpstr>Proving Inductive Invariant Example (3)</vt:lpstr>
      <vt:lpstr>Proof Rule for Proving Invariants</vt:lpstr>
      <vt:lpstr>Inductive Invariants</vt:lpstr>
      <vt:lpstr>Correctness of GCD</vt:lpstr>
      <vt:lpstr>Muddy Childrens Puzzle</vt:lpstr>
      <vt:lpstr>Muddy Childrens Reasoning</vt:lpstr>
      <vt:lpstr>Proof Rule for Proving Invariants</vt:lpstr>
      <vt:lpstr>Transition System for Leader Election</vt:lpstr>
      <vt:lpstr>Invariants for Leader Election</vt:lpstr>
      <vt:lpstr>Correctness of Leader Election</vt:lpstr>
      <vt:lpstr>Proof: Base Case</vt:lpstr>
      <vt:lpstr>Proof: Inductive Case</vt:lpstr>
      <vt:lpstr>Proof: Inductive Case (Continued)</vt:lpstr>
      <vt:lpstr>Summary of Invariants</vt:lpstr>
      <vt:lpstr>Requirements-based Design</vt:lpstr>
      <vt:lpstr>Railroad Controller Example</vt:lpstr>
      <vt:lpstr>Train Model</vt:lpstr>
      <vt:lpstr>Synchronous Component Train</vt:lpstr>
      <vt:lpstr>Controller Design Problem</vt:lpstr>
      <vt:lpstr>First Attempt at Controller Design</vt:lpstr>
      <vt:lpstr>Synchronous Component Controller1</vt:lpstr>
      <vt:lpstr>PowerPoint Presentation</vt:lpstr>
      <vt:lpstr>Second Attempt at Controller Design</vt:lpstr>
      <vt:lpstr>PowerPoint Presentation</vt:lpstr>
      <vt:lpstr>Properties of Controller2</vt:lpstr>
      <vt:lpstr>Safety Monitor</vt:lpstr>
      <vt:lpstr>Safety Monitors</vt:lpstr>
      <vt:lpstr>Monitor to check “fairness” for railroad</vt:lpstr>
      <vt:lpstr>Safety Monitor</vt:lpstr>
      <vt:lpstr>Leader Election</vt:lpstr>
      <vt:lpstr>Automated Invariant Verification</vt:lpstr>
      <vt:lpstr>A Brief Detour into Computational Complexity</vt:lpstr>
      <vt:lpstr>The Class P</vt:lpstr>
      <vt:lpstr>NP-Complete Problems</vt:lpstr>
      <vt:lpstr>NP-Completeness Continued</vt:lpstr>
      <vt:lpstr>(Un)Decidability</vt:lpstr>
      <vt:lpstr>Back To Invariant Verification Problem</vt:lpstr>
      <vt:lpstr>Finite-State Invariant Verification Problem</vt:lpstr>
      <vt:lpstr>PowerPoint Presentation</vt:lpstr>
      <vt:lpstr>Solving Invariant Verification</vt:lpstr>
      <vt:lpstr>Computing Reachable States</vt:lpstr>
      <vt:lpstr>Towards Symbolic Search Algorithm</vt:lpstr>
      <vt:lpstr>Symbolic Representation of Transition Systems</vt:lpstr>
      <vt:lpstr>Transition Formula for GCD</vt:lpstr>
      <vt:lpstr>Recap: Symbolic Transition Systems</vt:lpstr>
      <vt:lpstr>Image Computation</vt:lpstr>
      <vt:lpstr>Image Computation: Example 1</vt:lpstr>
      <vt:lpstr>Image Computation: Example 2</vt:lpstr>
      <vt:lpstr>Operations on Regions</vt:lpstr>
      <vt:lpstr>Symbolic Image Computation</vt:lpstr>
      <vt:lpstr>Recap: Symbolic Transition Systems</vt:lpstr>
      <vt:lpstr>Operations on Regions</vt:lpstr>
      <vt:lpstr>Symbolic Image Computation</vt:lpstr>
      <vt:lpstr>Symbolic Breadth-First-Search Algorithm</vt:lpstr>
      <vt:lpstr>Symbolic BFS Algorithm</vt:lpstr>
      <vt:lpstr>Frontier Computation in Symbolic BFS</vt:lpstr>
      <vt:lpstr>Symbolic Search</vt:lpstr>
      <vt:lpstr>Implementation of Regions</vt:lpstr>
      <vt:lpstr>Ordered Binary Decision Diagram</vt:lpstr>
      <vt:lpstr>Reduced Ordered Binary Decision Diagram</vt:lpstr>
      <vt:lpstr>Reduced Ordered Binary Decision Diagram</vt:lpstr>
      <vt:lpstr>Reduced Ordered Binary Decision Diagram</vt:lpstr>
      <vt:lpstr>ROBDD Properties</vt:lpstr>
      <vt:lpstr>Example Constructing ROBDD</vt:lpstr>
      <vt:lpstr>ROBDD Definition</vt:lpstr>
      <vt:lpstr>Example: Ordering Affects Size</vt:lpstr>
      <vt:lpstr>ROBDD Properties</vt:lpstr>
      <vt:lpstr>ROBDD Implementation</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title>
  <dc:creator>alur</dc:creator>
  <cp:lastModifiedBy>Balaji Raman</cp:lastModifiedBy>
  <cp:revision>377</cp:revision>
  <dcterms:created xsi:type="dcterms:W3CDTF">2014-01-14T17:55:37Z</dcterms:created>
  <dcterms:modified xsi:type="dcterms:W3CDTF">2022-04-05T04:22:43Z</dcterms:modified>
</cp:coreProperties>
</file>